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88"/>
  </p:notesMasterIdLst>
  <p:handoutMasterIdLst>
    <p:handoutMasterId r:id="rId89"/>
  </p:handoutMasterIdLst>
  <p:sldIdLst>
    <p:sldId id="256" r:id="rId5"/>
    <p:sldId id="465" r:id="rId6"/>
    <p:sldId id="472" r:id="rId7"/>
    <p:sldId id="467" r:id="rId8"/>
    <p:sldId id="500" r:id="rId9"/>
    <p:sldId id="501" r:id="rId10"/>
    <p:sldId id="474" r:id="rId11"/>
    <p:sldId id="502" r:id="rId12"/>
    <p:sldId id="506" r:id="rId13"/>
    <p:sldId id="507" r:id="rId14"/>
    <p:sldId id="508" r:id="rId15"/>
    <p:sldId id="510" r:id="rId16"/>
    <p:sldId id="505" r:id="rId17"/>
    <p:sldId id="511" r:id="rId18"/>
    <p:sldId id="512" r:id="rId19"/>
    <p:sldId id="513" r:id="rId20"/>
    <p:sldId id="514" r:id="rId21"/>
    <p:sldId id="515" r:id="rId22"/>
    <p:sldId id="516" r:id="rId23"/>
    <p:sldId id="517" r:id="rId24"/>
    <p:sldId id="518" r:id="rId25"/>
    <p:sldId id="519" r:id="rId26"/>
    <p:sldId id="520" r:id="rId27"/>
    <p:sldId id="521" r:id="rId28"/>
    <p:sldId id="522" r:id="rId29"/>
    <p:sldId id="523" r:id="rId30"/>
    <p:sldId id="524" r:id="rId31"/>
    <p:sldId id="525" r:id="rId32"/>
    <p:sldId id="526" r:id="rId33"/>
    <p:sldId id="527" r:id="rId34"/>
    <p:sldId id="528" r:id="rId35"/>
    <p:sldId id="529" r:id="rId36"/>
    <p:sldId id="530" r:id="rId37"/>
    <p:sldId id="531" r:id="rId38"/>
    <p:sldId id="532" r:id="rId39"/>
    <p:sldId id="533" r:id="rId40"/>
    <p:sldId id="534" r:id="rId41"/>
    <p:sldId id="535" r:id="rId42"/>
    <p:sldId id="536" r:id="rId43"/>
    <p:sldId id="537" r:id="rId44"/>
    <p:sldId id="539" r:id="rId45"/>
    <p:sldId id="538" r:id="rId46"/>
    <p:sldId id="540" r:id="rId47"/>
    <p:sldId id="541" r:id="rId48"/>
    <p:sldId id="542" r:id="rId49"/>
    <p:sldId id="543" r:id="rId50"/>
    <p:sldId id="544" r:id="rId51"/>
    <p:sldId id="545" r:id="rId52"/>
    <p:sldId id="546" r:id="rId53"/>
    <p:sldId id="547" r:id="rId54"/>
    <p:sldId id="548" r:id="rId55"/>
    <p:sldId id="549" r:id="rId56"/>
    <p:sldId id="550" r:id="rId57"/>
    <p:sldId id="551" r:id="rId58"/>
    <p:sldId id="552" r:id="rId59"/>
    <p:sldId id="553" r:id="rId60"/>
    <p:sldId id="554" r:id="rId61"/>
    <p:sldId id="555" r:id="rId62"/>
    <p:sldId id="556" r:id="rId63"/>
    <p:sldId id="557" r:id="rId64"/>
    <p:sldId id="558" r:id="rId65"/>
    <p:sldId id="559" r:id="rId66"/>
    <p:sldId id="560" r:id="rId67"/>
    <p:sldId id="561" r:id="rId68"/>
    <p:sldId id="562" r:id="rId69"/>
    <p:sldId id="563" r:id="rId70"/>
    <p:sldId id="564" r:id="rId71"/>
    <p:sldId id="565" r:id="rId72"/>
    <p:sldId id="566" r:id="rId73"/>
    <p:sldId id="567" r:id="rId74"/>
    <p:sldId id="568" r:id="rId75"/>
    <p:sldId id="569" r:id="rId76"/>
    <p:sldId id="570" r:id="rId77"/>
    <p:sldId id="480" r:id="rId78"/>
    <p:sldId id="571" r:id="rId79"/>
    <p:sldId id="572" r:id="rId80"/>
    <p:sldId id="573" r:id="rId81"/>
    <p:sldId id="498" r:id="rId82"/>
    <p:sldId id="574" r:id="rId83"/>
    <p:sldId id="575" r:id="rId84"/>
    <p:sldId id="576" r:id="rId85"/>
    <p:sldId id="577" r:id="rId86"/>
    <p:sldId id="578" r:id="rId87"/>
  </p:sldIdLst>
  <p:sldSz cx="9144000" cy="6858000" type="screen4x3"/>
  <p:notesSz cx="9928225" cy="6797675"/>
  <p:custDataLst>
    <p:tags r:id="rId90"/>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0000"/>
    <a:srgbClr val="F53939"/>
    <a:srgbClr val="C1D6FF"/>
    <a:srgbClr val="F5FC9A"/>
    <a:srgbClr val="B21212"/>
    <a:srgbClr val="6699FF"/>
    <a:srgbClr val="A7C4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426" autoAdjust="0"/>
    <p:restoredTop sz="94935" autoAdjust="0"/>
  </p:normalViewPr>
  <p:slideViewPr>
    <p:cSldViewPr>
      <p:cViewPr varScale="1">
        <p:scale>
          <a:sx n="79" d="100"/>
          <a:sy n="79" d="100"/>
        </p:scale>
        <p:origin x="1398" y="84"/>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handoutMaster" Target="handoutMasters/handoutMaster1.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openxmlformats.org/officeDocument/2006/relationships/tags" Target="tags/tag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notesMaster" Target="notesMasters/notesMaster1.xml"/><Relationship Id="rId9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viewProps" Target="viewProps.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13/08/2018</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8/13/2018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34015469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41548984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19451592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248973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14722850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39154386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30206803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34965291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5399198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9615688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31505859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10372701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20319792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31813176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34755836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41712000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17357105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24411905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12014588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31549131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30681861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3783124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429031297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301738905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150193050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26221924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281524336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136187313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192599309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15587069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38</a:t>
            </a:fld>
            <a:endParaRPr lang="en-GB" dirty="0"/>
          </a:p>
        </p:txBody>
      </p:sp>
    </p:spTree>
    <p:extLst>
      <p:ext uri="{BB962C8B-B14F-4D97-AF65-F5344CB8AC3E}">
        <p14:creationId xmlns:p14="http://schemas.microsoft.com/office/powerpoint/2010/main" val="161619788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39</a:t>
            </a:fld>
            <a:endParaRPr lang="en-GB" dirty="0"/>
          </a:p>
        </p:txBody>
      </p:sp>
    </p:spTree>
    <p:extLst>
      <p:ext uri="{BB962C8B-B14F-4D97-AF65-F5344CB8AC3E}">
        <p14:creationId xmlns:p14="http://schemas.microsoft.com/office/powerpoint/2010/main" val="39471404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16049514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253201587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41</a:t>
            </a:fld>
            <a:endParaRPr lang="en-GB" dirty="0"/>
          </a:p>
        </p:txBody>
      </p:sp>
    </p:spTree>
    <p:extLst>
      <p:ext uri="{BB962C8B-B14F-4D97-AF65-F5344CB8AC3E}">
        <p14:creationId xmlns:p14="http://schemas.microsoft.com/office/powerpoint/2010/main" val="135789468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42</a:t>
            </a:fld>
            <a:endParaRPr lang="en-GB" dirty="0"/>
          </a:p>
        </p:txBody>
      </p:sp>
    </p:spTree>
    <p:extLst>
      <p:ext uri="{BB962C8B-B14F-4D97-AF65-F5344CB8AC3E}">
        <p14:creationId xmlns:p14="http://schemas.microsoft.com/office/powerpoint/2010/main" val="412832187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43</a:t>
            </a:fld>
            <a:endParaRPr lang="en-GB" dirty="0"/>
          </a:p>
        </p:txBody>
      </p:sp>
    </p:spTree>
    <p:extLst>
      <p:ext uri="{BB962C8B-B14F-4D97-AF65-F5344CB8AC3E}">
        <p14:creationId xmlns:p14="http://schemas.microsoft.com/office/powerpoint/2010/main" val="314958266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44</a:t>
            </a:fld>
            <a:endParaRPr lang="en-GB" dirty="0"/>
          </a:p>
        </p:txBody>
      </p:sp>
    </p:spTree>
    <p:extLst>
      <p:ext uri="{BB962C8B-B14F-4D97-AF65-F5344CB8AC3E}">
        <p14:creationId xmlns:p14="http://schemas.microsoft.com/office/powerpoint/2010/main" val="159656822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45</a:t>
            </a:fld>
            <a:endParaRPr lang="en-GB" dirty="0"/>
          </a:p>
        </p:txBody>
      </p:sp>
    </p:spTree>
    <p:extLst>
      <p:ext uri="{BB962C8B-B14F-4D97-AF65-F5344CB8AC3E}">
        <p14:creationId xmlns:p14="http://schemas.microsoft.com/office/powerpoint/2010/main" val="199424583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46</a:t>
            </a:fld>
            <a:endParaRPr lang="en-GB" dirty="0"/>
          </a:p>
        </p:txBody>
      </p:sp>
    </p:spTree>
    <p:extLst>
      <p:ext uri="{BB962C8B-B14F-4D97-AF65-F5344CB8AC3E}">
        <p14:creationId xmlns:p14="http://schemas.microsoft.com/office/powerpoint/2010/main" val="14717276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47</a:t>
            </a:fld>
            <a:endParaRPr lang="en-GB" dirty="0"/>
          </a:p>
        </p:txBody>
      </p:sp>
    </p:spTree>
    <p:extLst>
      <p:ext uri="{BB962C8B-B14F-4D97-AF65-F5344CB8AC3E}">
        <p14:creationId xmlns:p14="http://schemas.microsoft.com/office/powerpoint/2010/main" val="266823475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48</a:t>
            </a:fld>
            <a:endParaRPr lang="en-GB" dirty="0"/>
          </a:p>
        </p:txBody>
      </p:sp>
    </p:spTree>
    <p:extLst>
      <p:ext uri="{BB962C8B-B14F-4D97-AF65-F5344CB8AC3E}">
        <p14:creationId xmlns:p14="http://schemas.microsoft.com/office/powerpoint/2010/main" val="73172743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49</a:t>
            </a:fld>
            <a:endParaRPr lang="en-GB" dirty="0"/>
          </a:p>
        </p:txBody>
      </p:sp>
    </p:spTree>
    <p:extLst>
      <p:ext uri="{BB962C8B-B14F-4D97-AF65-F5344CB8AC3E}">
        <p14:creationId xmlns:p14="http://schemas.microsoft.com/office/powerpoint/2010/main" val="39417703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295935240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50</a:t>
            </a:fld>
            <a:endParaRPr lang="en-GB" dirty="0"/>
          </a:p>
        </p:txBody>
      </p:sp>
    </p:spTree>
    <p:extLst>
      <p:ext uri="{BB962C8B-B14F-4D97-AF65-F5344CB8AC3E}">
        <p14:creationId xmlns:p14="http://schemas.microsoft.com/office/powerpoint/2010/main" val="147245841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51</a:t>
            </a:fld>
            <a:endParaRPr lang="en-GB" dirty="0"/>
          </a:p>
        </p:txBody>
      </p:sp>
    </p:spTree>
    <p:extLst>
      <p:ext uri="{BB962C8B-B14F-4D97-AF65-F5344CB8AC3E}">
        <p14:creationId xmlns:p14="http://schemas.microsoft.com/office/powerpoint/2010/main" val="381389039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52</a:t>
            </a:fld>
            <a:endParaRPr lang="en-GB" dirty="0"/>
          </a:p>
        </p:txBody>
      </p:sp>
    </p:spTree>
    <p:extLst>
      <p:ext uri="{BB962C8B-B14F-4D97-AF65-F5344CB8AC3E}">
        <p14:creationId xmlns:p14="http://schemas.microsoft.com/office/powerpoint/2010/main" val="285370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53</a:t>
            </a:fld>
            <a:endParaRPr lang="en-GB" dirty="0"/>
          </a:p>
        </p:txBody>
      </p:sp>
    </p:spTree>
    <p:extLst>
      <p:ext uri="{BB962C8B-B14F-4D97-AF65-F5344CB8AC3E}">
        <p14:creationId xmlns:p14="http://schemas.microsoft.com/office/powerpoint/2010/main" val="55701152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54</a:t>
            </a:fld>
            <a:endParaRPr lang="en-GB" dirty="0"/>
          </a:p>
        </p:txBody>
      </p:sp>
    </p:spTree>
    <p:extLst>
      <p:ext uri="{BB962C8B-B14F-4D97-AF65-F5344CB8AC3E}">
        <p14:creationId xmlns:p14="http://schemas.microsoft.com/office/powerpoint/2010/main" val="287173816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55</a:t>
            </a:fld>
            <a:endParaRPr lang="en-GB" dirty="0"/>
          </a:p>
        </p:txBody>
      </p:sp>
    </p:spTree>
    <p:extLst>
      <p:ext uri="{BB962C8B-B14F-4D97-AF65-F5344CB8AC3E}">
        <p14:creationId xmlns:p14="http://schemas.microsoft.com/office/powerpoint/2010/main" val="174554592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56</a:t>
            </a:fld>
            <a:endParaRPr lang="en-GB" dirty="0"/>
          </a:p>
        </p:txBody>
      </p:sp>
    </p:spTree>
    <p:extLst>
      <p:ext uri="{BB962C8B-B14F-4D97-AF65-F5344CB8AC3E}">
        <p14:creationId xmlns:p14="http://schemas.microsoft.com/office/powerpoint/2010/main" val="117118309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57</a:t>
            </a:fld>
            <a:endParaRPr lang="en-GB" dirty="0"/>
          </a:p>
        </p:txBody>
      </p:sp>
    </p:spTree>
    <p:extLst>
      <p:ext uri="{BB962C8B-B14F-4D97-AF65-F5344CB8AC3E}">
        <p14:creationId xmlns:p14="http://schemas.microsoft.com/office/powerpoint/2010/main" val="114027420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58</a:t>
            </a:fld>
            <a:endParaRPr lang="en-GB" dirty="0"/>
          </a:p>
        </p:txBody>
      </p:sp>
    </p:spTree>
    <p:extLst>
      <p:ext uri="{BB962C8B-B14F-4D97-AF65-F5344CB8AC3E}">
        <p14:creationId xmlns:p14="http://schemas.microsoft.com/office/powerpoint/2010/main" val="325590337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59</a:t>
            </a:fld>
            <a:endParaRPr lang="en-GB" dirty="0"/>
          </a:p>
        </p:txBody>
      </p:sp>
    </p:spTree>
    <p:extLst>
      <p:ext uri="{BB962C8B-B14F-4D97-AF65-F5344CB8AC3E}">
        <p14:creationId xmlns:p14="http://schemas.microsoft.com/office/powerpoint/2010/main" val="9185421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247172537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60</a:t>
            </a:fld>
            <a:endParaRPr lang="en-GB" dirty="0"/>
          </a:p>
        </p:txBody>
      </p:sp>
    </p:spTree>
    <p:extLst>
      <p:ext uri="{BB962C8B-B14F-4D97-AF65-F5344CB8AC3E}">
        <p14:creationId xmlns:p14="http://schemas.microsoft.com/office/powerpoint/2010/main" val="215792856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61</a:t>
            </a:fld>
            <a:endParaRPr lang="en-GB" dirty="0"/>
          </a:p>
        </p:txBody>
      </p:sp>
    </p:spTree>
    <p:extLst>
      <p:ext uri="{BB962C8B-B14F-4D97-AF65-F5344CB8AC3E}">
        <p14:creationId xmlns:p14="http://schemas.microsoft.com/office/powerpoint/2010/main" val="117456755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62</a:t>
            </a:fld>
            <a:endParaRPr lang="en-GB" dirty="0"/>
          </a:p>
        </p:txBody>
      </p:sp>
    </p:spTree>
    <p:extLst>
      <p:ext uri="{BB962C8B-B14F-4D97-AF65-F5344CB8AC3E}">
        <p14:creationId xmlns:p14="http://schemas.microsoft.com/office/powerpoint/2010/main" val="268774406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63</a:t>
            </a:fld>
            <a:endParaRPr lang="en-GB" dirty="0"/>
          </a:p>
        </p:txBody>
      </p:sp>
    </p:spTree>
    <p:extLst>
      <p:ext uri="{BB962C8B-B14F-4D97-AF65-F5344CB8AC3E}">
        <p14:creationId xmlns:p14="http://schemas.microsoft.com/office/powerpoint/2010/main" val="33414911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64</a:t>
            </a:fld>
            <a:endParaRPr lang="en-GB" dirty="0"/>
          </a:p>
        </p:txBody>
      </p:sp>
    </p:spTree>
    <p:extLst>
      <p:ext uri="{BB962C8B-B14F-4D97-AF65-F5344CB8AC3E}">
        <p14:creationId xmlns:p14="http://schemas.microsoft.com/office/powerpoint/2010/main" val="160984201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65</a:t>
            </a:fld>
            <a:endParaRPr lang="en-GB" dirty="0"/>
          </a:p>
        </p:txBody>
      </p:sp>
    </p:spTree>
    <p:extLst>
      <p:ext uri="{BB962C8B-B14F-4D97-AF65-F5344CB8AC3E}">
        <p14:creationId xmlns:p14="http://schemas.microsoft.com/office/powerpoint/2010/main" val="178086688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66</a:t>
            </a:fld>
            <a:endParaRPr lang="en-GB" dirty="0"/>
          </a:p>
        </p:txBody>
      </p:sp>
    </p:spTree>
    <p:extLst>
      <p:ext uri="{BB962C8B-B14F-4D97-AF65-F5344CB8AC3E}">
        <p14:creationId xmlns:p14="http://schemas.microsoft.com/office/powerpoint/2010/main" val="245662204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67</a:t>
            </a:fld>
            <a:endParaRPr lang="en-GB" dirty="0"/>
          </a:p>
        </p:txBody>
      </p:sp>
    </p:spTree>
    <p:extLst>
      <p:ext uri="{BB962C8B-B14F-4D97-AF65-F5344CB8AC3E}">
        <p14:creationId xmlns:p14="http://schemas.microsoft.com/office/powerpoint/2010/main" val="202268432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68</a:t>
            </a:fld>
            <a:endParaRPr lang="en-GB" dirty="0"/>
          </a:p>
        </p:txBody>
      </p:sp>
    </p:spTree>
    <p:extLst>
      <p:ext uri="{BB962C8B-B14F-4D97-AF65-F5344CB8AC3E}">
        <p14:creationId xmlns:p14="http://schemas.microsoft.com/office/powerpoint/2010/main" val="40911292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69</a:t>
            </a:fld>
            <a:endParaRPr lang="en-GB" dirty="0"/>
          </a:p>
        </p:txBody>
      </p:sp>
    </p:spTree>
    <p:extLst>
      <p:ext uri="{BB962C8B-B14F-4D97-AF65-F5344CB8AC3E}">
        <p14:creationId xmlns:p14="http://schemas.microsoft.com/office/powerpoint/2010/main" val="39092969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66822508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70</a:t>
            </a:fld>
            <a:endParaRPr lang="en-GB" dirty="0"/>
          </a:p>
        </p:txBody>
      </p:sp>
    </p:spTree>
    <p:extLst>
      <p:ext uri="{BB962C8B-B14F-4D97-AF65-F5344CB8AC3E}">
        <p14:creationId xmlns:p14="http://schemas.microsoft.com/office/powerpoint/2010/main" val="214097900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71</a:t>
            </a:fld>
            <a:endParaRPr lang="en-GB" dirty="0"/>
          </a:p>
        </p:txBody>
      </p:sp>
    </p:spTree>
    <p:extLst>
      <p:ext uri="{BB962C8B-B14F-4D97-AF65-F5344CB8AC3E}">
        <p14:creationId xmlns:p14="http://schemas.microsoft.com/office/powerpoint/2010/main" val="218731643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72</a:t>
            </a:fld>
            <a:endParaRPr lang="en-GB" dirty="0"/>
          </a:p>
        </p:txBody>
      </p:sp>
    </p:spTree>
    <p:extLst>
      <p:ext uri="{BB962C8B-B14F-4D97-AF65-F5344CB8AC3E}">
        <p14:creationId xmlns:p14="http://schemas.microsoft.com/office/powerpoint/2010/main" val="281921706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73</a:t>
            </a:fld>
            <a:endParaRPr lang="en-GB" dirty="0"/>
          </a:p>
        </p:txBody>
      </p:sp>
    </p:spTree>
    <p:extLst>
      <p:ext uri="{BB962C8B-B14F-4D97-AF65-F5344CB8AC3E}">
        <p14:creationId xmlns:p14="http://schemas.microsoft.com/office/powerpoint/2010/main" val="372415549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74</a:t>
            </a:fld>
            <a:endParaRPr lang="en-GB" dirty="0"/>
          </a:p>
        </p:txBody>
      </p:sp>
    </p:spTree>
    <p:extLst>
      <p:ext uri="{BB962C8B-B14F-4D97-AF65-F5344CB8AC3E}">
        <p14:creationId xmlns:p14="http://schemas.microsoft.com/office/powerpoint/2010/main" val="78719014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75</a:t>
            </a:fld>
            <a:endParaRPr lang="en-GB" dirty="0"/>
          </a:p>
        </p:txBody>
      </p:sp>
    </p:spTree>
    <p:extLst>
      <p:ext uri="{BB962C8B-B14F-4D97-AF65-F5344CB8AC3E}">
        <p14:creationId xmlns:p14="http://schemas.microsoft.com/office/powerpoint/2010/main" val="217299909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76</a:t>
            </a:fld>
            <a:endParaRPr lang="en-GB" dirty="0"/>
          </a:p>
        </p:txBody>
      </p:sp>
    </p:spTree>
    <p:extLst>
      <p:ext uri="{BB962C8B-B14F-4D97-AF65-F5344CB8AC3E}">
        <p14:creationId xmlns:p14="http://schemas.microsoft.com/office/powerpoint/2010/main" val="101941216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77</a:t>
            </a:fld>
            <a:endParaRPr lang="en-GB" dirty="0"/>
          </a:p>
        </p:txBody>
      </p:sp>
    </p:spTree>
    <p:extLst>
      <p:ext uri="{BB962C8B-B14F-4D97-AF65-F5344CB8AC3E}">
        <p14:creationId xmlns:p14="http://schemas.microsoft.com/office/powerpoint/2010/main" val="112628420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78</a:t>
            </a:fld>
            <a:endParaRPr lang="en-GB" dirty="0"/>
          </a:p>
        </p:txBody>
      </p:sp>
    </p:spTree>
    <p:extLst>
      <p:ext uri="{BB962C8B-B14F-4D97-AF65-F5344CB8AC3E}">
        <p14:creationId xmlns:p14="http://schemas.microsoft.com/office/powerpoint/2010/main" val="296358922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79</a:t>
            </a:fld>
            <a:endParaRPr lang="en-GB" dirty="0"/>
          </a:p>
        </p:txBody>
      </p:sp>
    </p:spTree>
    <p:extLst>
      <p:ext uri="{BB962C8B-B14F-4D97-AF65-F5344CB8AC3E}">
        <p14:creationId xmlns:p14="http://schemas.microsoft.com/office/powerpoint/2010/main" val="5037334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68209711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80</a:t>
            </a:fld>
            <a:endParaRPr lang="en-GB" dirty="0"/>
          </a:p>
        </p:txBody>
      </p:sp>
    </p:spTree>
    <p:extLst>
      <p:ext uri="{BB962C8B-B14F-4D97-AF65-F5344CB8AC3E}">
        <p14:creationId xmlns:p14="http://schemas.microsoft.com/office/powerpoint/2010/main" val="311301954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81</a:t>
            </a:fld>
            <a:endParaRPr lang="en-GB" dirty="0"/>
          </a:p>
        </p:txBody>
      </p:sp>
    </p:spTree>
    <p:extLst>
      <p:ext uri="{BB962C8B-B14F-4D97-AF65-F5344CB8AC3E}">
        <p14:creationId xmlns:p14="http://schemas.microsoft.com/office/powerpoint/2010/main" val="342185801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82</a:t>
            </a:fld>
            <a:endParaRPr lang="en-GB" dirty="0"/>
          </a:p>
        </p:txBody>
      </p:sp>
    </p:spTree>
    <p:extLst>
      <p:ext uri="{BB962C8B-B14F-4D97-AF65-F5344CB8AC3E}">
        <p14:creationId xmlns:p14="http://schemas.microsoft.com/office/powerpoint/2010/main" val="138953406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83</a:t>
            </a:fld>
            <a:endParaRPr lang="en-GB" dirty="0"/>
          </a:p>
        </p:txBody>
      </p:sp>
    </p:spTree>
    <p:extLst>
      <p:ext uri="{BB962C8B-B14F-4D97-AF65-F5344CB8AC3E}">
        <p14:creationId xmlns:p14="http://schemas.microsoft.com/office/powerpoint/2010/main" val="9158284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295413490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8.xml"/><Relationship Id="rId7" Type="http://schemas.openxmlformats.org/officeDocument/2006/relationships/image" Target="../media/image2.jpeg"/><Relationship Id="rId2" Type="http://schemas.openxmlformats.org/officeDocument/2006/relationships/slide" Target="../slides/slide13.xml"/><Relationship Id="rId1" Type="http://schemas.openxmlformats.org/officeDocument/2006/relationships/slideMaster" Target="../slideMasters/slideMaster1.xml"/><Relationship Id="rId6" Type="http://schemas.openxmlformats.org/officeDocument/2006/relationships/slide" Target="../slides/slide48.xml"/><Relationship Id="rId5" Type="http://schemas.openxmlformats.org/officeDocument/2006/relationships/slide" Target="../slides/slide67.xml"/><Relationship Id="rId4" Type="http://schemas.openxmlformats.org/officeDocument/2006/relationships/slide" Target="../slides/slide37.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35495" y="44624"/>
            <a:ext cx="7688661" cy="64626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4" name="Round Same Side Corner Rectangle 3">
            <a:hlinkClick r:id="rId2" action="ppaction://hlinksldjump"/>
          </p:cNvPr>
          <p:cNvSpPr/>
          <p:nvPr/>
        </p:nvSpPr>
        <p:spPr>
          <a:xfrm>
            <a:off x="107504" y="692696"/>
            <a:ext cx="2016224"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9.1 – Transport in Animals</a:t>
            </a:r>
            <a:endParaRPr lang="en-GB" sz="1200" b="1" dirty="0">
              <a:latin typeface="Arial" panose="020B0604020202020204" pitchFamily="34" charset="0"/>
              <a:cs typeface="Arial" panose="020B0604020202020204" pitchFamily="34" charset="0"/>
            </a:endParaRPr>
          </a:p>
        </p:txBody>
      </p:sp>
      <p:sp>
        <p:nvSpPr>
          <p:cNvPr id="7" name="Round Same Side Corner Rectangle 6">
            <a:hlinkClick r:id="rId3" action="ppaction://hlinksldjump"/>
          </p:cNvPr>
          <p:cNvSpPr/>
          <p:nvPr/>
        </p:nvSpPr>
        <p:spPr>
          <a:xfrm>
            <a:off x="2183679" y="692696"/>
            <a:ext cx="864096"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9.2 - Heart</a:t>
            </a:r>
            <a:endParaRPr lang="en-GB" sz="1200" b="1" dirty="0">
              <a:latin typeface="Arial" panose="020B0604020202020204" pitchFamily="34" charset="0"/>
              <a:cs typeface="Arial" panose="020B0604020202020204" pitchFamily="34" charset="0"/>
            </a:endParaRPr>
          </a:p>
        </p:txBody>
      </p:sp>
      <p:sp>
        <p:nvSpPr>
          <p:cNvPr id="11" name="Round Same Side Corner Rectangle 10">
            <a:hlinkClick r:id="rId4" action="ppaction://hlinksldjump"/>
          </p:cNvPr>
          <p:cNvSpPr/>
          <p:nvPr/>
        </p:nvSpPr>
        <p:spPr>
          <a:xfrm>
            <a:off x="3107726" y="692696"/>
            <a:ext cx="1496485"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9.3 –</a:t>
            </a:r>
            <a:r>
              <a:rPr lang="en-GB" sz="1200" b="1" baseline="0" dirty="0" smtClean="0">
                <a:latin typeface="Arial" panose="020B0604020202020204" pitchFamily="34" charset="0"/>
                <a:cs typeface="Arial" panose="020B0604020202020204" pitchFamily="34" charset="0"/>
              </a:rPr>
              <a:t> Heart and Lymphatic Vessels</a:t>
            </a:r>
            <a:endParaRPr lang="en-GB" sz="1200" b="1" dirty="0">
              <a:latin typeface="Arial" panose="020B0604020202020204" pitchFamily="34" charset="0"/>
              <a:cs typeface="Arial" panose="020B0604020202020204" pitchFamily="34" charset="0"/>
            </a:endParaRPr>
          </a:p>
        </p:txBody>
      </p:sp>
      <p:sp>
        <p:nvSpPr>
          <p:cNvPr id="9" name="Round Same Side Corner Rectangle 8">
            <a:hlinkClick r:id="rId5" action="ppaction://hlinksldjump"/>
          </p:cNvPr>
          <p:cNvSpPr/>
          <p:nvPr userDrawn="1"/>
        </p:nvSpPr>
        <p:spPr>
          <a:xfrm>
            <a:off x="5580112" y="692696"/>
            <a:ext cx="108012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9.5 - </a:t>
            </a:r>
            <a:r>
              <a:rPr lang="en-GB" sz="1200" b="1" dirty="0" err="1" smtClean="0">
                <a:latin typeface="Arial" panose="020B0604020202020204" pitchFamily="34" charset="0"/>
                <a:cs typeface="Arial" panose="020B0604020202020204" pitchFamily="34" charset="0"/>
              </a:rPr>
              <a:t>Lymphs</a:t>
            </a:r>
            <a:endParaRPr lang="en-GB" sz="12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05097" y="1049886"/>
            <a:ext cx="8859391" cy="5691482"/>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4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
        <p:nvSpPr>
          <p:cNvPr id="10" name="Round Same Side Corner Rectangle 9">
            <a:hlinkClick r:id="rId6" action="ppaction://hlinksldjump"/>
          </p:cNvPr>
          <p:cNvSpPr/>
          <p:nvPr userDrawn="1"/>
        </p:nvSpPr>
        <p:spPr>
          <a:xfrm>
            <a:off x="4664162" y="692696"/>
            <a:ext cx="855999"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9.4 - Blood</a:t>
            </a:r>
            <a:endParaRPr lang="en-GB" sz="1200" b="1" dirty="0">
              <a:latin typeface="Arial" panose="020B0604020202020204" pitchFamily="34" charset="0"/>
              <a:cs typeface="Arial" panose="020B0604020202020204" pitchFamily="34" charset="0"/>
            </a:endParaRPr>
          </a:p>
        </p:txBody>
      </p:sp>
      <p:pic>
        <p:nvPicPr>
          <p:cNvPr id="12" name="Picture 11"/>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8100392" y="44624"/>
            <a:ext cx="1008112" cy="968207"/>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slide" Target="slide78.xml"/><Relationship Id="rId4" Type="http://schemas.openxmlformats.org/officeDocument/2006/relationships/image" Target="../media/image6.jpeg"/></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slide" Target="slide78.xml"/><Relationship Id="rId4" Type="http://schemas.openxmlformats.org/officeDocument/2006/relationships/hyperlink" Target="Unit%2009/9.1%20-%20Human%20Circulatory%20System.mp4"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slide" Target="slide78.xml"/><Relationship Id="rId4" Type="http://schemas.openxmlformats.org/officeDocument/2006/relationships/image" Target="../media/image9.jpeg"/></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slide" Target="slide78.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slide" Target="slide78.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slide" Target="slide79.xml"/><Relationship Id="rId4" Type="http://schemas.openxmlformats.org/officeDocument/2006/relationships/image" Target="../media/image12.gif"/></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slide" Target="slide79.xml"/><Relationship Id="rId4" Type="http://schemas.openxmlformats.org/officeDocument/2006/relationships/hyperlink" Target="Unit%2009/9.2%20-%20The%20Heart.mp4"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slide" Target="slide79.xml"/><Relationship Id="rId4" Type="http://schemas.openxmlformats.org/officeDocument/2006/relationships/hyperlink" Target="Unit%2009/9.2%20-%20The%20Heart.mp4"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Unit%2009/9.1%20-%20Activity.pdf"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slide" Target="slide79.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slide" Target="slide79.xml"/></Relationships>
</file>

<file path=ppt/slides/_rels/slide2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slide" Target="slide79.xml"/><Relationship Id="rId5" Type="http://schemas.openxmlformats.org/officeDocument/2006/relationships/hyperlink" Target="Unit%2009/9.2%20-%20Smoking.mp4" TargetMode="External"/><Relationship Id="rId4" Type="http://schemas.openxmlformats.org/officeDocument/2006/relationships/image" Target="../media/image16.jpeg"/></Relationships>
</file>

<file path=ppt/slides/_rels/slide2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slide" Target="slide79.xml"/><Relationship Id="rId4" Type="http://schemas.openxmlformats.org/officeDocument/2006/relationships/image" Target="../media/image18.jpeg"/></Relationships>
</file>

<file path=ppt/slides/_rels/slide2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slide" Target="slide79.xml"/><Relationship Id="rId5" Type="http://schemas.openxmlformats.org/officeDocument/2006/relationships/hyperlink" Target="Unit%2009/9.2%20-%20Coronary%20Heart%20Disease.mp4" TargetMode="External"/><Relationship Id="rId4" Type="http://schemas.openxmlformats.org/officeDocument/2006/relationships/image" Target="../media/image20.jpeg"/></Relationships>
</file>

<file path=ppt/slides/_rels/slide26.xml.rels><?xml version="1.0" encoding="UTF-8" standalone="yes"?>
<Relationships xmlns="http://schemas.openxmlformats.org/package/2006/relationships"><Relationship Id="rId3" Type="http://schemas.openxmlformats.org/officeDocument/2006/relationships/hyperlink" Target="Unit%2009/9.2%20-%20Coronary%20Heart%20Disease.mp4"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slide" Target="slide79.xml"/><Relationship Id="rId5" Type="http://schemas.openxmlformats.org/officeDocument/2006/relationships/image" Target="../media/image22.gif"/><Relationship Id="rId4" Type="http://schemas.openxmlformats.org/officeDocument/2006/relationships/image" Target="../media/image21.jpeg"/></Relationships>
</file>

<file path=ppt/slides/_rels/slide27.xml.rels><?xml version="1.0" encoding="UTF-8" standalone="yes"?>
<Relationships xmlns="http://schemas.openxmlformats.org/package/2006/relationships"><Relationship Id="rId3" Type="http://schemas.openxmlformats.org/officeDocument/2006/relationships/hyperlink" Target="Unit%2009/9.2%20-%20Coronary%20Heart%20Disease.mp4"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slide" Target="slide79.xml"/><Relationship Id="rId5" Type="http://schemas.openxmlformats.org/officeDocument/2006/relationships/image" Target="../media/image24.jpeg"/><Relationship Id="rId4" Type="http://schemas.openxmlformats.org/officeDocument/2006/relationships/image" Target="../media/image23.jpeg"/></Relationships>
</file>

<file path=ppt/slides/_rels/slide2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slide" Target="slide79.xml"/></Relationships>
</file>

<file path=ppt/slides/_rels/slide29.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slide" Target="slide7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slide" Target="slide79.xml"/><Relationship Id="rId5" Type="http://schemas.openxmlformats.org/officeDocument/2006/relationships/image" Target="../media/image29.jpeg"/><Relationship Id="rId4" Type="http://schemas.openxmlformats.org/officeDocument/2006/relationships/image" Target="../media/image28.jpeg"/></Relationships>
</file>

<file path=ppt/slides/_rels/slide31.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slide" Target="slide79.xml"/><Relationship Id="rId4" Type="http://schemas.openxmlformats.org/officeDocument/2006/relationships/hyperlink" Target="Unit%2009/9.2%20-%20Heart%20Bypass%20Surgery.mp4"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31.gif"/><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slide" Target="slide79.xml"/><Relationship Id="rId4" Type="http://schemas.openxmlformats.org/officeDocument/2006/relationships/image" Target="../media/image32.gif"/></Relationships>
</file>

<file path=ppt/slides/_rels/slide33.xml.rels><?xml version="1.0" encoding="UTF-8" standalone="yes"?>
<Relationships xmlns="http://schemas.openxmlformats.org/package/2006/relationships"><Relationship Id="rId3" Type="http://schemas.openxmlformats.org/officeDocument/2006/relationships/image" Target="../media/image31.gif"/><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slide" Target="slide79.xml"/><Relationship Id="rId4" Type="http://schemas.openxmlformats.org/officeDocument/2006/relationships/image" Target="../media/image33.emf"/></Relationships>
</file>

<file path=ppt/slides/_rels/slide34.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slide" Target="slide79.xml"/></Relationships>
</file>

<file path=ppt/slides/_rels/slide35.xml.rels><?xml version="1.0" encoding="UTF-8" standalone="yes"?>
<Relationships xmlns="http://schemas.openxmlformats.org/package/2006/relationships"><Relationship Id="rId3" Type="http://schemas.openxmlformats.org/officeDocument/2006/relationships/hyperlink" Target="Unit%2009/9.2%20-%20Activity.pdf" TargetMode="External"/><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slide" Target="slide79.xml"/></Relationships>
</file>

<file path=ppt/slides/_rels/slide3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slide" Target="slide79.xml"/></Relationships>
</file>

<file path=ppt/slides/_rels/slide3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slide" Target="slide80.xml"/></Relationships>
</file>

<file path=ppt/slides/_rels/slide3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slide" Target="slide80.xml"/></Relationships>
</file>

<file path=ppt/slides/_rels/slide3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9.xml"/><Relationship Id="rId1" Type="http://schemas.openxmlformats.org/officeDocument/2006/relationships/slideLayout" Target="../slideLayouts/slideLayout2.xml"/><Relationship Id="rId5" Type="http://schemas.openxmlformats.org/officeDocument/2006/relationships/slide" Target="slide80.xml"/><Relationship Id="rId4" Type="http://schemas.openxmlformats.org/officeDocument/2006/relationships/hyperlink" Target="Unit%2009/9.3%20-%20%20Arteries,%20Veins%20and%20Capillaries.mp4"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slide" Target="slide80.xml"/><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slide" Target="slide80.xml"/><Relationship Id="rId5" Type="http://schemas.openxmlformats.org/officeDocument/2006/relationships/hyperlink" Target="Unit%2009/9.3%20-%20Capillariy%20Network.mp4" TargetMode="External"/><Relationship Id="rId4" Type="http://schemas.openxmlformats.org/officeDocument/2006/relationships/image" Target="../media/image39.emf"/></Relationships>
</file>

<file path=ppt/slides/_rels/slide4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slide" Target="slide80.xml"/><Relationship Id="rId4" Type="http://schemas.openxmlformats.org/officeDocument/2006/relationships/image" Target="../media/image41.jpeg"/></Relationships>
</file>

<file path=ppt/slides/_rels/slide4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3.xml"/><Relationship Id="rId1" Type="http://schemas.openxmlformats.org/officeDocument/2006/relationships/slideLayout" Target="../slideLayouts/slideLayout2.xml"/><Relationship Id="rId5" Type="http://schemas.openxmlformats.org/officeDocument/2006/relationships/slide" Target="slide80.xml"/><Relationship Id="rId4" Type="http://schemas.openxmlformats.org/officeDocument/2006/relationships/image" Target="../media/image41.jpeg"/></Relationships>
</file>

<file path=ppt/slides/_rels/slide4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4.xml"/><Relationship Id="rId1" Type="http://schemas.openxmlformats.org/officeDocument/2006/relationships/slideLayout" Target="../slideLayouts/slideLayout2.xml"/><Relationship Id="rId5" Type="http://schemas.openxmlformats.org/officeDocument/2006/relationships/slide" Target="slide80.xml"/><Relationship Id="rId4" Type="http://schemas.openxmlformats.org/officeDocument/2006/relationships/image" Target="../media/image43.jpeg"/></Relationships>
</file>

<file path=ppt/slides/_rels/slide4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slide" Target="slide80.xml"/></Relationships>
</file>

<file path=ppt/slides/_rels/slide46.xml.rels><?xml version="1.0" encoding="UTF-8" standalone="yes"?>
<Relationships xmlns="http://schemas.openxmlformats.org/package/2006/relationships"><Relationship Id="rId3" Type="http://schemas.openxmlformats.org/officeDocument/2006/relationships/slide" Target="slide80.xml"/><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7.xml"/><Relationship Id="rId1" Type="http://schemas.openxmlformats.org/officeDocument/2006/relationships/slideLayout" Target="../slideLayouts/slideLayout2.xml"/><Relationship Id="rId5" Type="http://schemas.openxmlformats.org/officeDocument/2006/relationships/slide" Target="slide80.xml"/><Relationship Id="rId4" Type="http://schemas.openxmlformats.org/officeDocument/2006/relationships/image" Target="../media/image45.jpeg"/></Relationships>
</file>

<file path=ppt/slides/_rels/slide4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openxmlformats.org/officeDocument/2006/relationships/slide" Target="slide80.xml"/><Relationship Id="rId4" Type="http://schemas.openxmlformats.org/officeDocument/2006/relationships/image" Target="../media/image47.jpeg"/></Relationships>
</file>

<file path=ppt/slides/_rels/slide49.xml.rels><?xml version="1.0" encoding="UTF-8" standalone="yes"?>
<Relationships xmlns="http://schemas.openxmlformats.org/package/2006/relationships"><Relationship Id="rId3" Type="http://schemas.openxmlformats.org/officeDocument/2006/relationships/slide" Target="slide80.xml"/><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slide" Target="slide80.xml"/><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slide" Target="slide80.xml"/><Relationship Id="rId5" Type="http://schemas.openxmlformats.org/officeDocument/2006/relationships/image" Target="../media/image50.jpeg"/><Relationship Id="rId4" Type="http://schemas.openxmlformats.org/officeDocument/2006/relationships/image" Target="../media/image49.jpeg"/></Relationships>
</file>

<file path=ppt/slides/_rels/slide5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52.xml"/><Relationship Id="rId1" Type="http://schemas.openxmlformats.org/officeDocument/2006/relationships/slideLayout" Target="../slideLayouts/slideLayout2.xml"/><Relationship Id="rId6" Type="http://schemas.openxmlformats.org/officeDocument/2006/relationships/slide" Target="slide80.xml"/><Relationship Id="rId5" Type="http://schemas.openxmlformats.org/officeDocument/2006/relationships/image" Target="../media/image50.jpeg"/><Relationship Id="rId4" Type="http://schemas.openxmlformats.org/officeDocument/2006/relationships/image" Target="../media/image49.jpeg"/></Relationships>
</file>

<file path=ppt/slides/_rels/slide53.xml.rels><?xml version="1.0" encoding="UTF-8" standalone="yes"?>
<Relationships xmlns="http://schemas.openxmlformats.org/package/2006/relationships"><Relationship Id="rId3" Type="http://schemas.openxmlformats.org/officeDocument/2006/relationships/hyperlink" Target="Unit%2009/9.3%20-%20Blood%20Vessels.docx" TargetMode="External"/><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slide" Target="slide80.xml"/></Relationships>
</file>

<file path=ppt/slides/_rels/slide54.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hyperlink" Target="Unit%2009/9.4%20-%20White%20Blood%20Cells.mp4" TargetMode="External"/></Relationships>
</file>

<file path=ppt/slides/_rels/slide55.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notesSlide" Target="../notesSlides/notesSlide55.xml"/><Relationship Id="rId1" Type="http://schemas.openxmlformats.org/officeDocument/2006/relationships/slideLayout" Target="../slideLayouts/slideLayout2.xml"/><Relationship Id="rId5" Type="http://schemas.openxmlformats.org/officeDocument/2006/relationships/image" Target="../media/image52.jpeg"/><Relationship Id="rId4" Type="http://schemas.openxmlformats.org/officeDocument/2006/relationships/hyperlink" Target="Unit%2009/9.4%20-%20White%20Blood%20Cells.mp4" TargetMode="External"/></Relationships>
</file>

<file path=ppt/slides/_rels/slide56.xml.rels><?xml version="1.0" encoding="UTF-8" standalone="yes"?>
<Relationships xmlns="http://schemas.openxmlformats.org/package/2006/relationships"><Relationship Id="rId3" Type="http://schemas.openxmlformats.org/officeDocument/2006/relationships/hyperlink" Target="Unit%2009/9.4%20-%20White%20Blood%20Cells.mp4" TargetMode="External"/><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53.emf"/></Relationships>
</file>

<file path=ppt/slides/_rels/slide57.xml.rels><?xml version="1.0" encoding="UTF-8" standalone="yes"?>
<Relationships xmlns="http://schemas.openxmlformats.org/package/2006/relationships"><Relationship Id="rId3" Type="http://schemas.openxmlformats.org/officeDocument/2006/relationships/hyperlink" Target="Unit%2009/9.4%20-%20Blood.docx" TargetMode="External"/><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image" Target="../media/image56.jpeg"/></Relationships>
</file>

<file path=ppt/slides/_rels/slide61.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58.jpeg"/></Relationships>
</file>

<file path=ppt/slides/_rels/slide62.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58.jpeg"/></Relationships>
</file>

<file path=ppt/slides/_rels/slide63.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63.xml"/><Relationship Id="rId1" Type="http://schemas.openxmlformats.org/officeDocument/2006/relationships/slideLayout" Target="../slideLayouts/slideLayout2.xml"/><Relationship Id="rId5" Type="http://schemas.openxmlformats.org/officeDocument/2006/relationships/image" Target="../media/image60.png"/><Relationship Id="rId4" Type="http://schemas.openxmlformats.org/officeDocument/2006/relationships/hyperlink" Target="Unit%2009/9.4%20-%20Carbon%20Dioxide%20Transport.mp4" TargetMode="External"/></Relationships>
</file>

<file path=ppt/slides/_rels/slide64.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62.jpe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hyperlink" Target="Unit%2009/9.4%20-%20Blood%202.docx" TargetMode="External"/><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3.emf"/><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69.xml"/><Relationship Id="rId1" Type="http://schemas.openxmlformats.org/officeDocument/2006/relationships/slideLayout" Target="../slideLayouts/slideLayout2.xml"/><Relationship Id="rId5" Type="http://schemas.openxmlformats.org/officeDocument/2006/relationships/image" Target="../media/image66.jpeg"/><Relationship Id="rId4" Type="http://schemas.openxmlformats.org/officeDocument/2006/relationships/image" Target="../media/image6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70.xml"/><Relationship Id="rId1" Type="http://schemas.openxmlformats.org/officeDocument/2006/relationships/slideLayout" Target="../slideLayouts/slideLayout2.xml"/><Relationship Id="rId5" Type="http://schemas.openxmlformats.org/officeDocument/2006/relationships/image" Target="../media/image69.jpeg"/><Relationship Id="rId4" Type="http://schemas.openxmlformats.org/officeDocument/2006/relationships/image" Target="../media/image68.jpeg"/></Relationships>
</file>

<file path=ppt/slides/_rels/slide71.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71.xml"/><Relationship Id="rId1" Type="http://schemas.openxmlformats.org/officeDocument/2006/relationships/slideLayout" Target="../slideLayouts/slideLayout2.xml"/><Relationship Id="rId4" Type="http://schemas.openxmlformats.org/officeDocument/2006/relationships/image" Target="../media/image71.jpeg"/></Relationships>
</file>

<file path=ppt/slides/_rels/slide72.xml.rels><?xml version="1.0" encoding="UTF-8" standalone="yes"?>
<Relationships xmlns="http://schemas.openxmlformats.org/package/2006/relationships"><Relationship Id="rId3" Type="http://schemas.openxmlformats.org/officeDocument/2006/relationships/hyperlink" Target="Unit%2009/9.5%20-%20Lymph.docx" TargetMode="External"/><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hyperlink" Target="Unit%2007/7.1%20&#8211;%20Oxidation%20and%20Reduction.docx" TargetMode="External"/><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hyperlink" Target="Unit%2007/7.1%20&#8211;%20Oxidation%20and%20Reduction.docx" TargetMode="External"/><Relationship Id="rId2" Type="http://schemas.openxmlformats.org/officeDocument/2006/relationships/notesSlide" Target="../notesSlides/notesSlide75.xml"/><Relationship Id="rId1" Type="http://schemas.openxmlformats.org/officeDocument/2006/relationships/slideLayout" Target="../slideLayouts/slideLayout2.xml"/><Relationship Id="rId5" Type="http://schemas.openxmlformats.org/officeDocument/2006/relationships/image" Target="../media/image72.emf"/><Relationship Id="rId4" Type="http://schemas.openxmlformats.org/officeDocument/2006/relationships/slide" Target="slide13.xml"/></Relationships>
</file>

<file path=ppt/slides/_rels/slide76.xml.rels><?xml version="1.0" encoding="UTF-8" standalone="yes"?>
<Relationships xmlns="http://schemas.openxmlformats.org/package/2006/relationships"><Relationship Id="rId3" Type="http://schemas.openxmlformats.org/officeDocument/2006/relationships/hyperlink" Target="Unit%2007/7.1%20&#8211;%20Oxidation%20and%20Reduction.docx" TargetMode="External"/><Relationship Id="rId2" Type="http://schemas.openxmlformats.org/officeDocument/2006/relationships/notesSlide" Target="../notesSlides/notesSlide76.xml"/><Relationship Id="rId1" Type="http://schemas.openxmlformats.org/officeDocument/2006/relationships/slideLayout" Target="../slideLayouts/slideLayout2.xml"/><Relationship Id="rId4" Type="http://schemas.openxmlformats.org/officeDocument/2006/relationships/image" Target="../media/image73.emf"/></Relationships>
</file>

<file path=ppt/slides/_rels/slide77.xml.rels><?xml version="1.0" encoding="UTF-8" standalone="yes"?>
<Relationships xmlns="http://schemas.openxmlformats.org/package/2006/relationships"><Relationship Id="rId3" Type="http://schemas.openxmlformats.org/officeDocument/2006/relationships/hyperlink" Target="Unit%2007/7.1%20&#8211;%20Oxidation%20and%20Reduction.docx" TargetMode="External"/><Relationship Id="rId2" Type="http://schemas.openxmlformats.org/officeDocument/2006/relationships/notesSlide" Target="../notesSlides/notesSlide77.xml"/><Relationship Id="rId1" Type="http://schemas.openxmlformats.org/officeDocument/2006/relationships/slideLayout" Target="../slideLayouts/slideLayout2.xml"/><Relationship Id="rId4" Type="http://schemas.openxmlformats.org/officeDocument/2006/relationships/image" Target="../media/image74.emf"/></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75.emf"/><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76.emf"/><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77.emf"/><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7504" y="5805264"/>
            <a:ext cx="8928992"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IE" sz="51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Unit 09 – </a:t>
            </a:r>
            <a:r>
              <a:rPr lang="en-GB" sz="51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Transport in </a:t>
            </a:r>
            <a:r>
              <a:rPr lang="en-GB" sz="51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Animals</a:t>
            </a:r>
            <a:endParaRPr lang="en-GB" sz="51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4" name="Picture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355976" y="2060847"/>
            <a:ext cx="4680520" cy="3161404"/>
          </a:xfrm>
          <a:prstGeom prst="rect">
            <a:avLst/>
          </a:prstGeom>
        </p:spPr>
      </p:pic>
      <p:sp>
        <p:nvSpPr>
          <p:cNvPr id="10" name="Rectangle 9"/>
          <p:cNvSpPr/>
          <p:nvPr/>
        </p:nvSpPr>
        <p:spPr>
          <a:xfrm>
            <a:off x="107504" y="260648"/>
            <a:ext cx="8928992"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sp>
        <p:nvSpPr>
          <p:cNvPr id="11" name="TextBox 10"/>
          <p:cNvSpPr txBox="1"/>
          <p:nvPr/>
        </p:nvSpPr>
        <p:spPr>
          <a:xfrm>
            <a:off x="2555776" y="285616"/>
            <a:ext cx="6480720" cy="1631216"/>
          </a:xfrm>
          <a:prstGeom prst="rect">
            <a:avLst/>
          </a:prstGeom>
          <a:noFill/>
        </p:spPr>
        <p:txBody>
          <a:bodyPr wrap="square" rtlCol="0">
            <a:spAutoFit/>
          </a:bodyPr>
          <a:lstStyle/>
          <a:p>
            <a:pPr algn="r"/>
            <a:r>
              <a:rPr lang="en-GB" sz="3200" b="1" dirty="0" smtClean="0">
                <a:solidFill>
                  <a:schemeClr val="tx1">
                    <a:lumMod val="50000"/>
                    <a:lumOff val="50000"/>
                  </a:schemeClr>
                </a:solidFill>
              </a:rPr>
              <a:t>Cambridge Biology – iGCSE </a:t>
            </a:r>
            <a:endParaRPr lang="en-GB" sz="3200" b="1" dirty="0">
              <a:solidFill>
                <a:schemeClr val="tx1">
                  <a:lumMod val="50000"/>
                  <a:lumOff val="50000"/>
                </a:schemeClr>
              </a:solidFill>
            </a:endParaRPr>
          </a:p>
          <a:p>
            <a:pPr algn="r"/>
            <a:r>
              <a:rPr lang="en-GB" sz="3200" b="1" dirty="0" smtClean="0">
                <a:solidFill>
                  <a:schemeClr val="tx1">
                    <a:lumMod val="50000"/>
                    <a:lumOff val="50000"/>
                  </a:schemeClr>
                </a:solidFill>
              </a:rPr>
              <a:t>2018-20</a:t>
            </a:r>
            <a:endParaRPr lang="en-GB" sz="3600" b="1" dirty="0" smtClean="0">
              <a:solidFill>
                <a:schemeClr val="tx1">
                  <a:lumMod val="50000"/>
                  <a:lumOff val="50000"/>
                </a:schemeClr>
              </a:solidFill>
            </a:endParaRPr>
          </a:p>
          <a:p>
            <a:pPr algn="r"/>
            <a:r>
              <a:rPr lang="en-GB" sz="3600" b="1" dirty="0" smtClean="0">
                <a:solidFill>
                  <a:schemeClr val="tx1">
                    <a:lumMod val="50000"/>
                    <a:lumOff val="50000"/>
                  </a:schemeClr>
                </a:solidFill>
              </a:rPr>
              <a:t>Year 09-11</a:t>
            </a:r>
            <a:endParaRPr lang="en-GB" sz="3600" b="1" dirty="0">
              <a:solidFill>
                <a:schemeClr val="tx1">
                  <a:lumMod val="50000"/>
                  <a:lumOff val="50000"/>
                </a:schemeClr>
              </a:solidFill>
            </a:endParaRPr>
          </a:p>
        </p:txBody>
      </p:sp>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9512" y="332656"/>
            <a:ext cx="1649468" cy="1584176"/>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2400" dirty="0"/>
              <a:t>1 </a:t>
            </a:r>
            <a:r>
              <a:rPr lang="en-US" sz="2400" dirty="0" smtClean="0"/>
              <a:t>- Characteristics </a:t>
            </a:r>
            <a:r>
              <a:rPr lang="en-US" sz="2400" dirty="0"/>
              <a:t>and classification of living organisms</a:t>
            </a:r>
          </a:p>
        </p:txBody>
      </p:sp>
      <p:sp>
        <p:nvSpPr>
          <p:cNvPr id="34" name="Rectangle 33"/>
          <p:cNvSpPr/>
          <p:nvPr/>
        </p:nvSpPr>
        <p:spPr>
          <a:xfrm>
            <a:off x="179512" y="1124744"/>
            <a:ext cx="8640961" cy="5262979"/>
          </a:xfrm>
          <a:prstGeom prst="rect">
            <a:avLst/>
          </a:prstGeom>
        </p:spPr>
        <p:txBody>
          <a:bodyPr wrap="square">
            <a:spAutoFit/>
          </a:bodyPr>
          <a:lstStyle/>
          <a:p>
            <a:pPr>
              <a:buClr>
                <a:srgbClr val="0070C0"/>
              </a:buClr>
              <a:buSzPct val="80000"/>
            </a:pPr>
            <a:r>
              <a:rPr lang="en-US" sz="2100" b="1" dirty="0" smtClean="0"/>
              <a:t>9.3 </a:t>
            </a:r>
            <a:r>
              <a:rPr lang="en-US" sz="2100" b="1" dirty="0"/>
              <a:t>- Blood and lymphatic vessels</a:t>
            </a:r>
          </a:p>
          <a:p>
            <a:pPr>
              <a:buClr>
                <a:srgbClr val="0070C0"/>
              </a:buClr>
              <a:buSzPct val="80000"/>
            </a:pPr>
            <a:r>
              <a:rPr lang="en-US" sz="2100" b="1" dirty="0" smtClean="0"/>
              <a:t>Core</a:t>
            </a:r>
          </a:p>
          <a:p>
            <a:pPr marL="355600" indent="-355600">
              <a:buClr>
                <a:srgbClr val="0070C0"/>
              </a:buClr>
              <a:buSzPct val="80000"/>
              <a:buFont typeface="Wingdings 3" panose="05040102010807070707" pitchFamily="18" charset="2"/>
              <a:buChar char=""/>
            </a:pPr>
            <a:r>
              <a:rPr lang="en-US" sz="2100" dirty="0" smtClean="0"/>
              <a:t>Describe </a:t>
            </a:r>
            <a:r>
              <a:rPr lang="en-US" sz="2100" dirty="0"/>
              <a:t>the structure and functions of </a:t>
            </a:r>
            <a:r>
              <a:rPr lang="en-US" sz="2100" dirty="0" smtClean="0"/>
              <a:t>arteries, veins </a:t>
            </a:r>
            <a:r>
              <a:rPr lang="en-US" sz="2100" dirty="0"/>
              <a:t>and capillaries</a:t>
            </a:r>
          </a:p>
          <a:p>
            <a:pPr marL="355600" indent="-355600">
              <a:buClr>
                <a:srgbClr val="0070C0"/>
              </a:buClr>
              <a:buSzPct val="80000"/>
              <a:buFont typeface="Wingdings 3" panose="05040102010807070707" pitchFamily="18" charset="2"/>
              <a:buChar char=""/>
            </a:pPr>
            <a:r>
              <a:rPr lang="en-US" sz="2100" dirty="0" smtClean="0"/>
              <a:t>Name </a:t>
            </a:r>
            <a:r>
              <a:rPr lang="en-US" sz="2100" dirty="0"/>
              <a:t>the main blood vessels to and from the:</a:t>
            </a:r>
          </a:p>
          <a:p>
            <a:pPr marL="812800" lvl="1" indent="-355600">
              <a:buClr>
                <a:srgbClr val="0070C0"/>
              </a:buClr>
              <a:buSzPct val="80000"/>
              <a:buFont typeface="Wingdings" panose="05000000000000000000" pitchFamily="2" charset="2"/>
              <a:buChar char="§"/>
            </a:pPr>
            <a:r>
              <a:rPr lang="en-US" sz="2100" dirty="0" smtClean="0"/>
              <a:t>heart</a:t>
            </a:r>
            <a:r>
              <a:rPr lang="en-US" sz="2100" dirty="0"/>
              <a:t>, limited to vena cava, aorta, </a:t>
            </a:r>
            <a:r>
              <a:rPr lang="en-US" sz="2100" dirty="0" smtClean="0"/>
              <a:t>pulmonary artery </a:t>
            </a:r>
            <a:r>
              <a:rPr lang="en-US" sz="2100" dirty="0"/>
              <a:t>and pulmonary vein</a:t>
            </a:r>
          </a:p>
          <a:p>
            <a:pPr marL="812800" lvl="1" indent="-355600">
              <a:buClr>
                <a:srgbClr val="0070C0"/>
              </a:buClr>
              <a:buSzPct val="80000"/>
              <a:buFont typeface="Wingdings" panose="05000000000000000000" pitchFamily="2" charset="2"/>
              <a:buChar char="§"/>
            </a:pPr>
            <a:r>
              <a:rPr lang="en-US" sz="2100" dirty="0" smtClean="0"/>
              <a:t>lungs</a:t>
            </a:r>
            <a:r>
              <a:rPr lang="en-US" sz="2100" dirty="0"/>
              <a:t>, limited to the pulmonary artery </a:t>
            </a:r>
            <a:r>
              <a:rPr lang="en-US" sz="2100" dirty="0" smtClean="0"/>
              <a:t>and pulmonary </a:t>
            </a:r>
            <a:r>
              <a:rPr lang="en-US" sz="2100" dirty="0"/>
              <a:t>vein</a:t>
            </a:r>
          </a:p>
          <a:p>
            <a:pPr marL="812800" lvl="1" indent="-355600">
              <a:buClr>
                <a:srgbClr val="0070C0"/>
              </a:buClr>
              <a:buSzPct val="80000"/>
              <a:buFont typeface="Wingdings" panose="05000000000000000000" pitchFamily="2" charset="2"/>
              <a:buChar char="§"/>
            </a:pPr>
            <a:r>
              <a:rPr lang="en-US" sz="2100" dirty="0" smtClean="0"/>
              <a:t>kidney</a:t>
            </a:r>
            <a:r>
              <a:rPr lang="en-US" sz="2100" dirty="0"/>
              <a:t>, limited to the renal artery and </a:t>
            </a:r>
            <a:r>
              <a:rPr lang="en-US" sz="2100" dirty="0" smtClean="0"/>
              <a:t>renal vein</a:t>
            </a:r>
          </a:p>
          <a:p>
            <a:pPr marL="0" lvl="1">
              <a:buClr>
                <a:srgbClr val="0070C0"/>
              </a:buClr>
              <a:buSzPct val="80000"/>
            </a:pPr>
            <a:r>
              <a:rPr lang="en-US" sz="2100" b="1" dirty="0" smtClean="0"/>
              <a:t>Supplement</a:t>
            </a:r>
          </a:p>
          <a:p>
            <a:pPr marL="355600" lvl="1" indent="-355600">
              <a:buClr>
                <a:srgbClr val="0070C0"/>
              </a:buClr>
              <a:buSzPct val="80000"/>
              <a:buFont typeface="Wingdings 3" panose="05040102010807070707" pitchFamily="18" charset="2"/>
              <a:buChar char=""/>
            </a:pPr>
            <a:r>
              <a:rPr lang="en-US" sz="2100" dirty="0"/>
              <a:t>Explain how the structures of arteries, veins </a:t>
            </a:r>
            <a:r>
              <a:rPr lang="en-US" sz="2100" dirty="0" smtClean="0"/>
              <a:t>and capillaries </a:t>
            </a:r>
            <a:r>
              <a:rPr lang="en-US" sz="2100" dirty="0"/>
              <a:t>are adapted for their functions</a:t>
            </a:r>
          </a:p>
          <a:p>
            <a:pPr marL="355600" lvl="1" indent="-355600">
              <a:buClr>
                <a:srgbClr val="0070C0"/>
              </a:buClr>
              <a:buSzPct val="80000"/>
              <a:buFont typeface="Wingdings 3" panose="05040102010807070707" pitchFamily="18" charset="2"/>
              <a:buChar char=""/>
            </a:pPr>
            <a:r>
              <a:rPr lang="en-US" sz="2100" dirty="0" smtClean="0"/>
              <a:t>State </a:t>
            </a:r>
            <a:r>
              <a:rPr lang="en-US" sz="2100" dirty="0"/>
              <a:t>the function of arterioles, </a:t>
            </a:r>
            <a:r>
              <a:rPr lang="en-US" sz="2100" dirty="0" err="1"/>
              <a:t>venules</a:t>
            </a:r>
            <a:r>
              <a:rPr lang="en-US" sz="2100" dirty="0"/>
              <a:t> </a:t>
            </a:r>
            <a:r>
              <a:rPr lang="en-US" sz="2100" dirty="0" smtClean="0"/>
              <a:t>and shunt </a:t>
            </a:r>
            <a:r>
              <a:rPr lang="en-US" sz="2100" dirty="0"/>
              <a:t>vessels</a:t>
            </a:r>
          </a:p>
          <a:p>
            <a:pPr marL="355600" lvl="1" indent="-355600">
              <a:buClr>
                <a:srgbClr val="0070C0"/>
              </a:buClr>
              <a:buSzPct val="80000"/>
              <a:buFont typeface="Wingdings 3" panose="05040102010807070707" pitchFamily="18" charset="2"/>
              <a:buChar char=""/>
            </a:pPr>
            <a:r>
              <a:rPr lang="en-US" sz="2100" dirty="0" smtClean="0"/>
              <a:t>Outline </a:t>
            </a:r>
            <a:r>
              <a:rPr lang="en-US" sz="2100" dirty="0"/>
              <a:t>the lymphatic system in terms </a:t>
            </a:r>
            <a:r>
              <a:rPr lang="en-US" sz="2100" dirty="0" smtClean="0"/>
              <a:t>of lymphatic </a:t>
            </a:r>
            <a:r>
              <a:rPr lang="en-US" sz="2100" dirty="0"/>
              <a:t>vessels and lymph nodes</a:t>
            </a:r>
          </a:p>
          <a:p>
            <a:pPr marL="355600" lvl="1" indent="-355600">
              <a:buClr>
                <a:srgbClr val="0070C0"/>
              </a:buClr>
              <a:buSzPct val="80000"/>
              <a:buFont typeface="Wingdings 3" panose="05040102010807070707" pitchFamily="18" charset="2"/>
              <a:buChar char=""/>
            </a:pPr>
            <a:r>
              <a:rPr lang="en-US" sz="2100" dirty="0" smtClean="0"/>
              <a:t>Describe </a:t>
            </a:r>
            <a:r>
              <a:rPr lang="en-US" sz="2100" dirty="0"/>
              <a:t>the function of the lymphatic system </a:t>
            </a:r>
            <a:r>
              <a:rPr lang="en-US" sz="2100" dirty="0" smtClean="0"/>
              <a:t>in the </a:t>
            </a:r>
            <a:r>
              <a:rPr lang="en-US" sz="2100" dirty="0"/>
              <a:t>circulation of body fluids and the </a:t>
            </a:r>
            <a:r>
              <a:rPr lang="en-US" sz="2100" dirty="0" smtClean="0"/>
              <a:t>protection of </a:t>
            </a:r>
            <a:r>
              <a:rPr lang="en-US" sz="2100" dirty="0"/>
              <a:t>the body from </a:t>
            </a:r>
            <a:r>
              <a:rPr lang="en-US" sz="2100" dirty="0" smtClean="0"/>
              <a:t>infection</a:t>
            </a:r>
          </a:p>
        </p:txBody>
      </p:sp>
    </p:spTree>
    <p:extLst>
      <p:ext uri="{BB962C8B-B14F-4D97-AF65-F5344CB8AC3E}">
        <p14:creationId xmlns:p14="http://schemas.microsoft.com/office/powerpoint/2010/main" val="2942802877"/>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2400" dirty="0"/>
              <a:t>1 </a:t>
            </a:r>
            <a:r>
              <a:rPr lang="en-US" sz="2400" dirty="0" smtClean="0"/>
              <a:t>- Characteristics </a:t>
            </a:r>
            <a:r>
              <a:rPr lang="en-US" sz="2400" dirty="0"/>
              <a:t>and classification of living organisms</a:t>
            </a:r>
          </a:p>
        </p:txBody>
      </p:sp>
      <p:sp>
        <p:nvSpPr>
          <p:cNvPr id="34" name="Rectangle 33"/>
          <p:cNvSpPr/>
          <p:nvPr/>
        </p:nvSpPr>
        <p:spPr>
          <a:xfrm>
            <a:off x="179512" y="1124744"/>
            <a:ext cx="8640961" cy="5632311"/>
          </a:xfrm>
          <a:prstGeom prst="rect">
            <a:avLst/>
          </a:prstGeom>
        </p:spPr>
        <p:txBody>
          <a:bodyPr wrap="square">
            <a:spAutoFit/>
          </a:bodyPr>
          <a:lstStyle/>
          <a:p>
            <a:pPr>
              <a:buClr>
                <a:srgbClr val="0070C0"/>
              </a:buClr>
              <a:buSzPct val="80000"/>
            </a:pPr>
            <a:r>
              <a:rPr lang="en-US" sz="1600" b="1" dirty="0" smtClean="0"/>
              <a:t>9.4 – Blood</a:t>
            </a:r>
          </a:p>
          <a:p>
            <a:pPr>
              <a:buClr>
                <a:srgbClr val="0070C0"/>
              </a:buClr>
              <a:buSzPct val="80000"/>
            </a:pPr>
            <a:r>
              <a:rPr lang="en-US" sz="1600" b="1" dirty="0" smtClean="0"/>
              <a:t>Core</a:t>
            </a:r>
          </a:p>
          <a:p>
            <a:pPr marL="355600" indent="-355600">
              <a:buClr>
                <a:srgbClr val="0070C0"/>
              </a:buClr>
              <a:buSzPct val="80000"/>
              <a:buFont typeface="Wingdings 3" panose="05040102010807070707" pitchFamily="18" charset="2"/>
              <a:buChar char=""/>
            </a:pPr>
            <a:r>
              <a:rPr lang="en-US" sz="1600" dirty="0"/>
              <a:t>List the components of blood as red blood </a:t>
            </a:r>
            <a:r>
              <a:rPr lang="en-US" sz="1600" dirty="0" smtClean="0"/>
              <a:t>cells, white </a:t>
            </a:r>
            <a:r>
              <a:rPr lang="en-US" sz="1600" dirty="0"/>
              <a:t>blood cells, platelets and plasma</a:t>
            </a:r>
          </a:p>
          <a:p>
            <a:pPr marL="355600" indent="-355600">
              <a:buClr>
                <a:srgbClr val="0070C0"/>
              </a:buClr>
              <a:buSzPct val="80000"/>
              <a:buFont typeface="Wingdings 3" panose="05040102010807070707" pitchFamily="18" charset="2"/>
              <a:buChar char=""/>
            </a:pPr>
            <a:r>
              <a:rPr lang="en-US" sz="1600" dirty="0" smtClean="0"/>
              <a:t>Identify </a:t>
            </a:r>
            <a:r>
              <a:rPr lang="en-US" sz="1600" dirty="0"/>
              <a:t>red and white blood cells, as seen </a:t>
            </a:r>
            <a:r>
              <a:rPr lang="en-US" sz="1600" dirty="0" smtClean="0"/>
              <a:t>under the </a:t>
            </a:r>
            <a:r>
              <a:rPr lang="en-US" sz="1600" dirty="0"/>
              <a:t>light microscope, on prepared slides and </a:t>
            </a:r>
            <a:r>
              <a:rPr lang="en-US" sz="1600" dirty="0" smtClean="0"/>
              <a:t>in diagrams </a:t>
            </a:r>
            <a:r>
              <a:rPr lang="en-US" sz="1600" dirty="0"/>
              <a:t>and photomicrographs</a:t>
            </a:r>
          </a:p>
          <a:p>
            <a:pPr marL="355600" indent="-355600">
              <a:buClr>
                <a:srgbClr val="0070C0"/>
              </a:buClr>
              <a:buSzPct val="80000"/>
              <a:buFont typeface="Wingdings 3" panose="05040102010807070707" pitchFamily="18" charset="2"/>
              <a:buChar char=""/>
            </a:pPr>
            <a:r>
              <a:rPr lang="en-US" sz="1600" dirty="0" smtClean="0"/>
              <a:t>State </a:t>
            </a:r>
            <a:r>
              <a:rPr lang="en-US" sz="1600" dirty="0"/>
              <a:t>the functions of the following </a:t>
            </a:r>
            <a:r>
              <a:rPr lang="en-US" sz="1600" dirty="0" smtClean="0"/>
              <a:t>components of </a:t>
            </a:r>
            <a:r>
              <a:rPr lang="en-US" sz="1600" dirty="0"/>
              <a:t>blood:</a:t>
            </a:r>
          </a:p>
          <a:p>
            <a:pPr marL="812800" lvl="1" indent="-355600">
              <a:buClr>
                <a:srgbClr val="0070C0"/>
              </a:buClr>
              <a:buSzPct val="80000"/>
              <a:buFont typeface="Wingdings" panose="05000000000000000000" pitchFamily="2" charset="2"/>
              <a:buChar char="§"/>
            </a:pPr>
            <a:r>
              <a:rPr lang="en-US" sz="1600" dirty="0" smtClean="0"/>
              <a:t>red </a:t>
            </a:r>
            <a:r>
              <a:rPr lang="en-US" sz="1600" dirty="0"/>
              <a:t>blood cells in transporting </a:t>
            </a:r>
            <a:r>
              <a:rPr lang="en-US" sz="1600" dirty="0" smtClean="0"/>
              <a:t>oxygen, including </a:t>
            </a:r>
            <a:r>
              <a:rPr lang="en-US" sz="1600" dirty="0"/>
              <a:t>the role of </a:t>
            </a:r>
            <a:r>
              <a:rPr lang="en-US" sz="1600" dirty="0" err="1"/>
              <a:t>haemoglobin</a:t>
            </a:r>
            <a:endParaRPr lang="en-US" sz="1600" dirty="0"/>
          </a:p>
          <a:p>
            <a:pPr marL="812800" lvl="1" indent="-355600">
              <a:buClr>
                <a:srgbClr val="0070C0"/>
              </a:buClr>
              <a:buSzPct val="80000"/>
              <a:buFont typeface="Wingdings" panose="05000000000000000000" pitchFamily="2" charset="2"/>
              <a:buChar char="§"/>
            </a:pPr>
            <a:r>
              <a:rPr lang="en-US" sz="1600" dirty="0" smtClean="0"/>
              <a:t>white </a:t>
            </a:r>
            <a:r>
              <a:rPr lang="en-US" sz="1600" dirty="0"/>
              <a:t>blood cells in phagocytosis </a:t>
            </a:r>
            <a:r>
              <a:rPr lang="en-US" sz="1600" dirty="0" smtClean="0"/>
              <a:t>and antibody </a:t>
            </a:r>
            <a:r>
              <a:rPr lang="en-US" sz="1600" dirty="0"/>
              <a:t>production</a:t>
            </a:r>
          </a:p>
          <a:p>
            <a:pPr marL="812800" lvl="1" indent="-355600">
              <a:buClr>
                <a:srgbClr val="0070C0"/>
              </a:buClr>
              <a:buSzPct val="80000"/>
              <a:buFont typeface="Wingdings" panose="05000000000000000000" pitchFamily="2" charset="2"/>
              <a:buChar char="§"/>
            </a:pPr>
            <a:r>
              <a:rPr lang="en-US" sz="1600" dirty="0" smtClean="0"/>
              <a:t>platelets </a:t>
            </a:r>
            <a:r>
              <a:rPr lang="en-US" sz="1600" dirty="0"/>
              <a:t>in clotting (details are not required)</a:t>
            </a:r>
          </a:p>
          <a:p>
            <a:pPr marL="812800" lvl="1" indent="-355600">
              <a:buClr>
                <a:srgbClr val="0070C0"/>
              </a:buClr>
              <a:buSzPct val="80000"/>
              <a:buFont typeface="Wingdings" panose="05000000000000000000" pitchFamily="2" charset="2"/>
              <a:buChar char="§"/>
            </a:pPr>
            <a:r>
              <a:rPr lang="en-US" sz="1600" dirty="0" smtClean="0"/>
              <a:t>plasma </a:t>
            </a:r>
            <a:r>
              <a:rPr lang="en-US" sz="1600" dirty="0"/>
              <a:t>in the transport of blood cells, </a:t>
            </a:r>
            <a:r>
              <a:rPr lang="en-US" sz="1600" dirty="0" smtClean="0"/>
              <a:t>ions, soluble </a:t>
            </a:r>
            <a:r>
              <a:rPr lang="en-US" sz="1600" dirty="0"/>
              <a:t>nutrients, hormones and </a:t>
            </a:r>
            <a:r>
              <a:rPr lang="en-US" sz="1600" dirty="0" smtClean="0"/>
              <a:t>carbon Dioxide</a:t>
            </a:r>
          </a:p>
          <a:p>
            <a:pPr>
              <a:buClr>
                <a:srgbClr val="0070C0"/>
              </a:buClr>
              <a:buSzPct val="80000"/>
            </a:pPr>
            <a:r>
              <a:rPr lang="en-US" sz="1600" b="1" dirty="0"/>
              <a:t>Supplement</a:t>
            </a:r>
          </a:p>
          <a:p>
            <a:pPr marL="355600" indent="-355600">
              <a:buClr>
                <a:srgbClr val="0070C0"/>
              </a:buClr>
              <a:buSzPct val="80000"/>
              <a:buFont typeface="Wingdings 3" panose="05040102010807070707" pitchFamily="18" charset="2"/>
              <a:buChar char=""/>
            </a:pPr>
            <a:r>
              <a:rPr lang="en-US" sz="1600" dirty="0" smtClean="0"/>
              <a:t>Identify </a:t>
            </a:r>
            <a:r>
              <a:rPr lang="en-US" sz="1600" dirty="0"/>
              <a:t>lymphocyte and phagocyte </a:t>
            </a:r>
            <a:r>
              <a:rPr lang="en-US" sz="1600" dirty="0" smtClean="0"/>
              <a:t>white blood </a:t>
            </a:r>
            <a:r>
              <a:rPr lang="en-US" sz="1600" dirty="0"/>
              <a:t>cells, as seen under the light </a:t>
            </a:r>
            <a:r>
              <a:rPr lang="en-US" sz="1600" dirty="0" smtClean="0"/>
              <a:t>microscope, on </a:t>
            </a:r>
            <a:r>
              <a:rPr lang="en-US" sz="1600" dirty="0"/>
              <a:t>prepared slides and in diagrams </a:t>
            </a:r>
            <a:r>
              <a:rPr lang="en-US" sz="1600" dirty="0" smtClean="0"/>
              <a:t>and photomicrographs</a:t>
            </a:r>
            <a:endParaRPr lang="en-US" sz="1600" dirty="0"/>
          </a:p>
          <a:p>
            <a:pPr marL="355600" indent="-355600">
              <a:buClr>
                <a:srgbClr val="0070C0"/>
              </a:buClr>
              <a:buSzPct val="80000"/>
              <a:buFont typeface="Wingdings 3" panose="05040102010807070707" pitchFamily="18" charset="2"/>
              <a:buChar char=""/>
            </a:pPr>
            <a:r>
              <a:rPr lang="en-US" sz="1600" dirty="0" smtClean="0"/>
              <a:t>State </a:t>
            </a:r>
            <a:r>
              <a:rPr lang="en-US" sz="1600" dirty="0"/>
              <a:t>the functions of:</a:t>
            </a:r>
          </a:p>
          <a:p>
            <a:pPr marL="812800" lvl="1" indent="-355600">
              <a:buClr>
                <a:srgbClr val="0070C0"/>
              </a:buClr>
              <a:buSzPct val="80000"/>
              <a:buFont typeface="Wingdings" panose="05000000000000000000" pitchFamily="2" charset="2"/>
              <a:buChar char="§"/>
            </a:pPr>
            <a:r>
              <a:rPr lang="en-US" sz="1600" dirty="0" smtClean="0"/>
              <a:t>lymphocytes </a:t>
            </a:r>
            <a:r>
              <a:rPr lang="en-US" sz="1600" dirty="0"/>
              <a:t>– antibody production</a:t>
            </a:r>
          </a:p>
          <a:p>
            <a:pPr marL="812800" lvl="1" indent="-355600">
              <a:buClr>
                <a:srgbClr val="0070C0"/>
              </a:buClr>
              <a:buSzPct val="80000"/>
              <a:buFont typeface="Wingdings" panose="05000000000000000000" pitchFamily="2" charset="2"/>
              <a:buChar char="§"/>
            </a:pPr>
            <a:r>
              <a:rPr lang="en-US" sz="1600" dirty="0" smtClean="0"/>
              <a:t>phagocytes </a:t>
            </a:r>
            <a:r>
              <a:rPr lang="en-US" sz="1600" dirty="0"/>
              <a:t>– phagocytosis</a:t>
            </a:r>
          </a:p>
          <a:p>
            <a:pPr marL="355600" indent="-355600">
              <a:buClr>
                <a:srgbClr val="0070C0"/>
              </a:buClr>
              <a:buSzPct val="80000"/>
              <a:buFont typeface="Wingdings 3" panose="05040102010807070707" pitchFamily="18" charset="2"/>
              <a:buChar char=""/>
            </a:pPr>
            <a:r>
              <a:rPr lang="en-US" sz="1600" dirty="0" smtClean="0"/>
              <a:t>Describe </a:t>
            </a:r>
            <a:r>
              <a:rPr lang="en-US" sz="1600" dirty="0"/>
              <a:t>the process of clotting as the </a:t>
            </a:r>
            <a:r>
              <a:rPr lang="en-US" sz="1600" dirty="0" smtClean="0"/>
              <a:t>conversion of </a:t>
            </a:r>
            <a:r>
              <a:rPr lang="en-US" sz="1600" dirty="0"/>
              <a:t>fibrinogen to fibrin to form a mesh</a:t>
            </a:r>
          </a:p>
          <a:p>
            <a:pPr marL="355600" indent="-355600">
              <a:buClr>
                <a:srgbClr val="0070C0"/>
              </a:buClr>
              <a:buSzPct val="80000"/>
              <a:buFont typeface="Wingdings 3" panose="05040102010807070707" pitchFamily="18" charset="2"/>
              <a:buChar char=""/>
            </a:pPr>
            <a:r>
              <a:rPr lang="en-US" sz="1600" dirty="0" smtClean="0"/>
              <a:t>State </a:t>
            </a:r>
            <a:r>
              <a:rPr lang="en-US" sz="1600" dirty="0"/>
              <a:t>the roles of blood clotting as </a:t>
            </a:r>
            <a:r>
              <a:rPr lang="en-US" sz="1600" dirty="0" smtClean="0"/>
              <a:t>preventing blood </a:t>
            </a:r>
            <a:r>
              <a:rPr lang="en-US" sz="1600" dirty="0"/>
              <a:t>loss and preventing the entry of pathogens</a:t>
            </a:r>
          </a:p>
          <a:p>
            <a:pPr marL="355600" indent="-355600">
              <a:buClr>
                <a:srgbClr val="0070C0"/>
              </a:buClr>
              <a:buSzPct val="80000"/>
              <a:buFont typeface="Wingdings 3" panose="05040102010807070707" pitchFamily="18" charset="2"/>
              <a:buChar char=""/>
            </a:pPr>
            <a:r>
              <a:rPr lang="en-US" sz="1600" dirty="0" smtClean="0"/>
              <a:t>Describe </a:t>
            </a:r>
            <a:r>
              <a:rPr lang="en-US" sz="1600" dirty="0"/>
              <a:t>the transfer of materials </a:t>
            </a:r>
            <a:r>
              <a:rPr lang="en-US" sz="1600" dirty="0" smtClean="0"/>
              <a:t>between capillaries </a:t>
            </a:r>
            <a:r>
              <a:rPr lang="en-US" sz="1600" dirty="0"/>
              <a:t>and tissue fluid (details of the roles </a:t>
            </a:r>
            <a:r>
              <a:rPr lang="en-US" sz="1600" dirty="0" smtClean="0"/>
              <a:t>of water </a:t>
            </a:r>
            <a:r>
              <a:rPr lang="en-US" sz="1600" dirty="0"/>
              <a:t>potential and hydrostatic pressure are </a:t>
            </a:r>
            <a:r>
              <a:rPr lang="en-US" sz="1600" dirty="0" smtClean="0"/>
              <a:t>not required</a:t>
            </a:r>
            <a:r>
              <a:rPr lang="en-US" sz="1600" dirty="0"/>
              <a:t>)</a:t>
            </a:r>
            <a:endParaRPr lang="en-US" sz="1600" dirty="0" smtClean="0"/>
          </a:p>
        </p:txBody>
      </p:sp>
    </p:spTree>
    <p:extLst>
      <p:ext uri="{BB962C8B-B14F-4D97-AF65-F5344CB8AC3E}">
        <p14:creationId xmlns:p14="http://schemas.microsoft.com/office/powerpoint/2010/main" val="2512228069"/>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2400" dirty="0"/>
              <a:t>1 </a:t>
            </a:r>
            <a:r>
              <a:rPr lang="en-US" sz="2400" dirty="0" smtClean="0"/>
              <a:t>- Characteristics </a:t>
            </a:r>
            <a:r>
              <a:rPr lang="en-US" sz="2400" dirty="0"/>
              <a:t>and classification of living organisms</a:t>
            </a:r>
          </a:p>
        </p:txBody>
      </p:sp>
      <p:sp>
        <p:nvSpPr>
          <p:cNvPr id="4" name="Rectangle 3"/>
          <p:cNvSpPr/>
          <p:nvPr/>
        </p:nvSpPr>
        <p:spPr>
          <a:xfrm>
            <a:off x="179512" y="1556792"/>
            <a:ext cx="8712967" cy="5016758"/>
          </a:xfrm>
          <a:prstGeom prst="rect">
            <a:avLst/>
          </a:prstGeom>
          <a:solidFill>
            <a:schemeClr val="accent6">
              <a:lumMod val="20000"/>
              <a:lumOff val="80000"/>
            </a:schemeClr>
          </a:solidFill>
        </p:spPr>
        <p:txBody>
          <a:bodyPr wrap="square">
            <a:spAutoFit/>
          </a:bodyPr>
          <a:lstStyle/>
          <a:p>
            <a:pPr marL="361950" indent="-361950">
              <a:buClr>
                <a:srgbClr val="C00000"/>
              </a:buClr>
              <a:buSzPct val="80000"/>
              <a:buFont typeface="Wingdings" panose="05000000000000000000" pitchFamily="2" charset="2"/>
              <a:buChar char="v"/>
            </a:pPr>
            <a:endParaRPr lang="en-US" sz="2400" dirty="0" smtClean="0">
              <a:latin typeface="Arial" panose="020B0604020202020204" pitchFamily="34" charset="0"/>
              <a:cs typeface="Arial" panose="020B0604020202020204" pitchFamily="34" charset="0"/>
            </a:endParaRPr>
          </a:p>
          <a:p>
            <a:pPr marL="541338" indent="-541338">
              <a:buClr>
                <a:srgbClr val="C00000"/>
              </a:buClr>
              <a:buSzPct val="80000"/>
              <a:buFont typeface="Wingdings" panose="05000000000000000000" pitchFamily="2" charset="2"/>
              <a:buChar char="v"/>
            </a:pPr>
            <a:r>
              <a:rPr lang="en-US" sz="3700" dirty="0" smtClean="0">
                <a:latin typeface="Arial" panose="020B0604020202020204" pitchFamily="34" charset="0"/>
                <a:cs typeface="Arial" panose="020B0604020202020204" pitchFamily="34" charset="0"/>
              </a:rPr>
              <a:t>double </a:t>
            </a:r>
            <a:r>
              <a:rPr lang="en-US" sz="3700" dirty="0">
                <a:latin typeface="Arial" panose="020B0604020202020204" pitchFamily="34" charset="0"/>
                <a:cs typeface="Arial" panose="020B0604020202020204" pitchFamily="34" charset="0"/>
              </a:rPr>
              <a:t>and single circulatory systems</a:t>
            </a:r>
          </a:p>
          <a:p>
            <a:pPr marL="541338" indent="-541338">
              <a:buClr>
                <a:srgbClr val="C00000"/>
              </a:buClr>
              <a:buSzPct val="80000"/>
              <a:buFont typeface="Wingdings" panose="05000000000000000000" pitchFamily="2" charset="2"/>
              <a:buChar char="v"/>
            </a:pPr>
            <a:r>
              <a:rPr lang="en-US" sz="3700" dirty="0" smtClean="0">
                <a:latin typeface="Arial" panose="020B0604020202020204" pitchFamily="34" charset="0"/>
                <a:cs typeface="Arial" panose="020B0604020202020204" pitchFamily="34" charset="0"/>
              </a:rPr>
              <a:t>the </a:t>
            </a:r>
            <a:r>
              <a:rPr lang="en-US" sz="3700" dirty="0">
                <a:latin typeface="Arial" panose="020B0604020202020204" pitchFamily="34" charset="0"/>
                <a:cs typeface="Arial" panose="020B0604020202020204" pitchFamily="34" charset="0"/>
              </a:rPr>
              <a:t>structure and function of the heart</a:t>
            </a:r>
          </a:p>
          <a:p>
            <a:pPr marL="541338" indent="-541338">
              <a:buClr>
                <a:srgbClr val="C00000"/>
              </a:buClr>
              <a:buSzPct val="80000"/>
              <a:buFont typeface="Wingdings" panose="05000000000000000000" pitchFamily="2" charset="2"/>
              <a:buChar char="v"/>
            </a:pPr>
            <a:r>
              <a:rPr lang="en-US" sz="3700" dirty="0" smtClean="0">
                <a:latin typeface="Arial" panose="020B0604020202020204" pitchFamily="34" charset="0"/>
                <a:cs typeface="Arial" panose="020B0604020202020204" pitchFamily="34" charset="0"/>
              </a:rPr>
              <a:t>how </a:t>
            </a:r>
            <a:r>
              <a:rPr lang="en-US" sz="3700" dirty="0">
                <a:latin typeface="Arial" panose="020B0604020202020204" pitchFamily="34" charset="0"/>
                <a:cs typeface="Arial" panose="020B0604020202020204" pitchFamily="34" charset="0"/>
              </a:rPr>
              <a:t>exercise affects the heart</a:t>
            </a:r>
          </a:p>
          <a:p>
            <a:pPr marL="541338" indent="-541338">
              <a:buClr>
                <a:srgbClr val="C00000"/>
              </a:buClr>
              <a:buSzPct val="80000"/>
              <a:buFont typeface="Wingdings" panose="05000000000000000000" pitchFamily="2" charset="2"/>
              <a:buChar char="v"/>
            </a:pPr>
            <a:r>
              <a:rPr lang="en-US" sz="3700" dirty="0" smtClean="0">
                <a:latin typeface="Arial" panose="020B0604020202020204" pitchFamily="34" charset="0"/>
                <a:cs typeface="Arial" panose="020B0604020202020204" pitchFamily="34" charset="0"/>
              </a:rPr>
              <a:t>coronary </a:t>
            </a:r>
            <a:r>
              <a:rPr lang="en-US" sz="3700" dirty="0">
                <a:latin typeface="Arial" panose="020B0604020202020204" pitchFamily="34" charset="0"/>
                <a:cs typeface="Arial" panose="020B0604020202020204" pitchFamily="34" charset="0"/>
              </a:rPr>
              <a:t>heart disease</a:t>
            </a:r>
          </a:p>
          <a:p>
            <a:pPr marL="541338" indent="-541338">
              <a:buClr>
                <a:srgbClr val="C00000"/>
              </a:buClr>
              <a:buSzPct val="80000"/>
              <a:buFont typeface="Wingdings" panose="05000000000000000000" pitchFamily="2" charset="2"/>
              <a:buChar char="v"/>
            </a:pPr>
            <a:r>
              <a:rPr lang="en-US" sz="3700" dirty="0" smtClean="0">
                <a:latin typeface="Arial" panose="020B0604020202020204" pitchFamily="34" charset="0"/>
                <a:cs typeface="Arial" panose="020B0604020202020204" pitchFamily="34" charset="0"/>
              </a:rPr>
              <a:t>blood </a:t>
            </a:r>
            <a:r>
              <a:rPr lang="en-US" sz="3700" dirty="0">
                <a:latin typeface="Arial" panose="020B0604020202020204" pitchFamily="34" charset="0"/>
                <a:cs typeface="Arial" panose="020B0604020202020204" pitchFamily="34" charset="0"/>
              </a:rPr>
              <a:t>vessels</a:t>
            </a:r>
          </a:p>
          <a:p>
            <a:pPr marL="541338" indent="-541338">
              <a:buClr>
                <a:srgbClr val="C00000"/>
              </a:buClr>
              <a:buSzPct val="80000"/>
              <a:buFont typeface="Wingdings" panose="05000000000000000000" pitchFamily="2" charset="2"/>
              <a:buChar char="v"/>
            </a:pPr>
            <a:r>
              <a:rPr lang="en-US" sz="3700" dirty="0" smtClean="0">
                <a:latin typeface="Arial" panose="020B0604020202020204" pitchFamily="34" charset="0"/>
                <a:cs typeface="Arial" panose="020B0604020202020204" pitchFamily="34" charset="0"/>
              </a:rPr>
              <a:t>what </a:t>
            </a:r>
            <a:r>
              <a:rPr lang="en-US" sz="3700" dirty="0">
                <a:latin typeface="Arial" panose="020B0604020202020204" pitchFamily="34" charset="0"/>
                <a:cs typeface="Arial" panose="020B0604020202020204" pitchFamily="34" charset="0"/>
              </a:rPr>
              <a:t>blood contains, and its functions in the body</a:t>
            </a:r>
          </a:p>
          <a:p>
            <a:pPr marL="541338" indent="-541338">
              <a:buClr>
                <a:srgbClr val="C00000"/>
              </a:buClr>
              <a:buSzPct val="80000"/>
              <a:buFont typeface="Wingdings" panose="05000000000000000000" pitchFamily="2" charset="2"/>
              <a:buChar char="v"/>
            </a:pPr>
            <a:r>
              <a:rPr lang="en-US" sz="3700" dirty="0" smtClean="0">
                <a:latin typeface="Arial" panose="020B0604020202020204" pitchFamily="34" charset="0"/>
                <a:cs typeface="Arial" panose="020B0604020202020204" pitchFamily="34" charset="0"/>
              </a:rPr>
              <a:t>the </a:t>
            </a:r>
            <a:r>
              <a:rPr lang="en-US" sz="3700" dirty="0">
                <a:latin typeface="Arial" panose="020B0604020202020204" pitchFamily="34" charset="0"/>
                <a:cs typeface="Arial" panose="020B0604020202020204" pitchFamily="34" charset="0"/>
              </a:rPr>
              <a:t>lymphatic system.</a:t>
            </a:r>
            <a:endParaRPr lang="en-GB" sz="3700" dirty="0">
              <a:latin typeface="Arial" panose="020B0604020202020204" pitchFamily="34" charset="0"/>
              <a:cs typeface="Arial" panose="020B0604020202020204" pitchFamily="34" charset="0"/>
            </a:endParaRPr>
          </a:p>
        </p:txBody>
      </p:sp>
      <p:sp>
        <p:nvSpPr>
          <p:cNvPr id="5" name="Rounded Rectangle 1"/>
          <p:cNvSpPr/>
          <p:nvPr/>
        </p:nvSpPr>
        <p:spPr>
          <a:xfrm>
            <a:off x="179512" y="1124744"/>
            <a:ext cx="8695075" cy="864096"/>
          </a:xfrm>
          <a:custGeom>
            <a:avLst/>
            <a:gdLst>
              <a:gd name="connsiteX0" fmla="*/ 0 w 8695075"/>
              <a:gd name="connsiteY0" fmla="*/ 108014 h 648072"/>
              <a:gd name="connsiteX1" fmla="*/ 108014 w 8695075"/>
              <a:gd name="connsiteY1" fmla="*/ 0 h 648072"/>
              <a:gd name="connsiteX2" fmla="*/ 8587061 w 8695075"/>
              <a:gd name="connsiteY2" fmla="*/ 0 h 648072"/>
              <a:gd name="connsiteX3" fmla="*/ 8695075 w 8695075"/>
              <a:gd name="connsiteY3" fmla="*/ 108014 h 648072"/>
              <a:gd name="connsiteX4" fmla="*/ 8695075 w 8695075"/>
              <a:gd name="connsiteY4" fmla="*/ 540058 h 648072"/>
              <a:gd name="connsiteX5" fmla="*/ 8587061 w 8695075"/>
              <a:gd name="connsiteY5" fmla="*/ 648072 h 648072"/>
              <a:gd name="connsiteX6" fmla="*/ 108014 w 8695075"/>
              <a:gd name="connsiteY6" fmla="*/ 648072 h 648072"/>
              <a:gd name="connsiteX7" fmla="*/ 0 w 8695075"/>
              <a:gd name="connsiteY7" fmla="*/ 540058 h 648072"/>
              <a:gd name="connsiteX8" fmla="*/ 0 w 8695075"/>
              <a:gd name="connsiteY8" fmla="*/ 108014 h 648072"/>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95075" h="734336">
                <a:moveTo>
                  <a:pt x="0" y="108014"/>
                </a:moveTo>
                <a:cubicBezTo>
                  <a:pt x="0" y="48360"/>
                  <a:pt x="48360" y="0"/>
                  <a:pt x="108014" y="0"/>
                </a:cubicBezTo>
                <a:lnTo>
                  <a:pt x="8587061" y="0"/>
                </a:lnTo>
                <a:cubicBezTo>
                  <a:pt x="8646715" y="0"/>
                  <a:pt x="8695075" y="48360"/>
                  <a:pt x="8695075" y="108014"/>
                </a:cubicBezTo>
                <a:lnTo>
                  <a:pt x="8695075" y="540058"/>
                </a:lnTo>
                <a:cubicBezTo>
                  <a:pt x="8695075" y="599712"/>
                  <a:pt x="8215394" y="596313"/>
                  <a:pt x="8155740" y="596313"/>
                </a:cubicBezTo>
                <a:cubicBezTo>
                  <a:pt x="7002916" y="406533"/>
                  <a:pt x="4728657" y="648072"/>
                  <a:pt x="1764286" y="734336"/>
                </a:cubicBezTo>
                <a:cubicBezTo>
                  <a:pt x="1704632" y="734336"/>
                  <a:pt x="0" y="599712"/>
                  <a:pt x="0" y="540058"/>
                </a:cubicBezTo>
                <a:lnTo>
                  <a:pt x="0" y="10801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tIns="36000" rIns="36000" bIns="36000" rtlCol="0" anchor="t" anchorCtr="0"/>
          <a:lstStyle/>
          <a:p>
            <a:r>
              <a:rPr lang="en-US" sz="3200" b="1" dirty="0">
                <a:solidFill>
                  <a:schemeClr val="bg1"/>
                </a:solidFill>
                <a:latin typeface="Arial" panose="020B0604020202020204" pitchFamily="34" charset="0"/>
                <a:cs typeface="Arial" panose="020B0604020202020204" pitchFamily="34" charset="0"/>
              </a:rPr>
              <a:t>In this chapter, you will find out about:</a:t>
            </a:r>
          </a:p>
        </p:txBody>
      </p:sp>
      <p:sp>
        <p:nvSpPr>
          <p:cNvPr id="6" name="Round Same Side Corner Rectangle 5">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106</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42507459"/>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2900" dirty="0" smtClean="0"/>
              <a:t>9.1 – Transport in Animals – Why is Blood Red?</a:t>
            </a:r>
            <a:endParaRPr lang="en-US" sz="2900" dirty="0"/>
          </a:p>
        </p:txBody>
      </p:sp>
      <p:sp>
        <p:nvSpPr>
          <p:cNvPr id="34" name="Rectangle 33"/>
          <p:cNvSpPr/>
          <p:nvPr/>
        </p:nvSpPr>
        <p:spPr>
          <a:xfrm>
            <a:off x="179513" y="1124744"/>
            <a:ext cx="6264696" cy="5632311"/>
          </a:xfrm>
          <a:prstGeom prst="rect">
            <a:avLst/>
          </a:prstGeom>
        </p:spPr>
        <p:txBody>
          <a:bodyPr wrap="square">
            <a:spAutoFit/>
          </a:bodyPr>
          <a:lstStyle/>
          <a:p>
            <a:pPr>
              <a:buClr>
                <a:srgbClr val="0070C0"/>
              </a:buClr>
              <a:buSzPct val="80000"/>
            </a:pPr>
            <a:r>
              <a:rPr lang="en-US" sz="2000" b="1" dirty="0" smtClean="0"/>
              <a:t>Why </a:t>
            </a:r>
            <a:r>
              <a:rPr lang="en-US" sz="2000" b="1" dirty="0"/>
              <a:t>is blood red?</a:t>
            </a:r>
          </a:p>
          <a:p>
            <a:pPr marL="355600" indent="-355600">
              <a:buClr>
                <a:srgbClr val="0070C0"/>
              </a:buClr>
              <a:buSzPct val="80000"/>
              <a:buFont typeface="Wingdings 3" panose="05040102010807070707" pitchFamily="18" charset="2"/>
              <a:buChar char=""/>
            </a:pPr>
            <a:r>
              <a:rPr lang="en-US" sz="2000" dirty="0"/>
              <a:t>Your blood is red because it contains a red </a:t>
            </a:r>
            <a:r>
              <a:rPr lang="en-US" sz="2000" dirty="0" smtClean="0"/>
              <a:t>pigment (coloured </a:t>
            </a:r>
            <a:r>
              <a:rPr lang="en-US" sz="2000" dirty="0"/>
              <a:t>substance) called </a:t>
            </a:r>
            <a:r>
              <a:rPr lang="en-US" sz="2000" dirty="0" err="1"/>
              <a:t>haemoglobin</a:t>
            </a:r>
            <a:r>
              <a:rPr lang="en-US" sz="2000" dirty="0"/>
              <a:t>. </a:t>
            </a:r>
            <a:r>
              <a:rPr lang="en-US" sz="2000" dirty="0" smtClean="0"/>
              <a:t>This pigment </a:t>
            </a:r>
            <a:r>
              <a:rPr lang="en-US" sz="2000" dirty="0"/>
              <a:t>transports oxygen around your </a:t>
            </a:r>
            <a:r>
              <a:rPr lang="en-US" sz="2000" dirty="0" smtClean="0"/>
              <a:t>body, delivering </a:t>
            </a:r>
            <a:r>
              <a:rPr lang="en-US" sz="2000" dirty="0"/>
              <a:t>it to every cell that needs it.</a:t>
            </a:r>
          </a:p>
          <a:p>
            <a:pPr marL="355600" indent="-355600">
              <a:buClr>
                <a:srgbClr val="0070C0"/>
              </a:buClr>
              <a:buSzPct val="80000"/>
              <a:buFont typeface="Wingdings 3" panose="05040102010807070707" pitchFamily="18" charset="2"/>
              <a:buChar char=""/>
            </a:pPr>
            <a:r>
              <a:rPr lang="en-US" sz="2000" dirty="0"/>
              <a:t>But </a:t>
            </a:r>
            <a:r>
              <a:rPr lang="en-US" sz="2000" dirty="0" err="1"/>
              <a:t>haemoglobin</a:t>
            </a:r>
            <a:r>
              <a:rPr lang="en-US" sz="2000" dirty="0"/>
              <a:t> is not the only pigment </a:t>
            </a:r>
            <a:r>
              <a:rPr lang="en-US" sz="2000" dirty="0" smtClean="0"/>
              <a:t>that animals </a:t>
            </a:r>
            <a:r>
              <a:rPr lang="en-US" sz="2000" dirty="0"/>
              <a:t>use to transport oxygen. This means </a:t>
            </a:r>
            <a:r>
              <a:rPr lang="en-US" sz="2000" dirty="0" smtClean="0"/>
              <a:t>that many </a:t>
            </a:r>
            <a:r>
              <a:rPr lang="en-US" sz="2000" dirty="0"/>
              <a:t>animals do not have red blood.</a:t>
            </a:r>
          </a:p>
          <a:p>
            <a:pPr marL="355600" indent="-355600">
              <a:buClr>
                <a:srgbClr val="0070C0"/>
              </a:buClr>
              <a:buSzPct val="80000"/>
              <a:buFont typeface="Wingdings 3" panose="05040102010807070707" pitchFamily="18" charset="2"/>
              <a:buChar char=""/>
            </a:pPr>
            <a:r>
              <a:rPr lang="en-US" sz="2000" dirty="0"/>
              <a:t>Squid and horseshoe crabs, for example, </a:t>
            </a:r>
            <a:r>
              <a:rPr lang="en-US" sz="2000" dirty="0" smtClean="0"/>
              <a:t>have blueblood</a:t>
            </a:r>
            <a:r>
              <a:rPr lang="en-US" sz="2000" dirty="0"/>
              <a:t>. Their blood contains a blue </a:t>
            </a:r>
            <a:r>
              <a:rPr lang="en-US" sz="2000" dirty="0" smtClean="0"/>
              <a:t>pigment called </a:t>
            </a:r>
            <a:r>
              <a:rPr lang="en-US" sz="2000" dirty="0" err="1"/>
              <a:t>haemocyanin</a:t>
            </a:r>
            <a:r>
              <a:rPr lang="en-US" sz="2000" dirty="0"/>
              <a:t>. Whereas a </a:t>
            </a:r>
            <a:r>
              <a:rPr lang="en-US" sz="2000" dirty="0" err="1" smtClean="0"/>
              <a:t>haemoglobin</a:t>
            </a:r>
            <a:r>
              <a:rPr lang="en-US" sz="2000" dirty="0" smtClean="0"/>
              <a:t> molecule </a:t>
            </a:r>
            <a:r>
              <a:rPr lang="en-US" sz="2000" dirty="0"/>
              <a:t>contains an iron atom at its centre, </a:t>
            </a:r>
            <a:r>
              <a:rPr lang="en-US" sz="2000" dirty="0" smtClean="0"/>
              <a:t>a </a:t>
            </a:r>
            <a:r>
              <a:rPr lang="en-US" sz="2000" dirty="0" err="1" smtClean="0"/>
              <a:t>haemocyanin</a:t>
            </a:r>
            <a:r>
              <a:rPr lang="en-US" sz="2000" dirty="0" smtClean="0"/>
              <a:t> </a:t>
            </a:r>
            <a:r>
              <a:rPr lang="en-US" sz="2000" dirty="0"/>
              <a:t>molecule contains copper instead.</a:t>
            </a:r>
          </a:p>
          <a:p>
            <a:pPr marL="355600" indent="-355600">
              <a:buClr>
                <a:srgbClr val="0070C0"/>
              </a:buClr>
              <a:buSzPct val="80000"/>
              <a:buFont typeface="Wingdings 3" panose="05040102010807070707" pitchFamily="18" charset="2"/>
              <a:buChar char=""/>
            </a:pPr>
            <a:r>
              <a:rPr lang="en-US" sz="2000" dirty="0"/>
              <a:t>Other animals have a pigment called </a:t>
            </a:r>
            <a:r>
              <a:rPr lang="en-US" sz="2000" dirty="0" err="1" smtClean="0"/>
              <a:t>chlorocruorin</a:t>
            </a:r>
            <a:r>
              <a:rPr lang="en-US" sz="2000" dirty="0" smtClean="0"/>
              <a:t> in </a:t>
            </a:r>
            <a:r>
              <a:rPr lang="en-US" sz="2000" dirty="0"/>
              <a:t>their blood. This substance is green when it is </a:t>
            </a:r>
            <a:r>
              <a:rPr lang="en-US" sz="2000" dirty="0" smtClean="0"/>
              <a:t>dilute, and </a:t>
            </a:r>
            <a:r>
              <a:rPr lang="en-US" sz="2000" dirty="0"/>
              <a:t>red when concentrated. </a:t>
            </a:r>
            <a:r>
              <a:rPr lang="en-US" sz="2000" dirty="0" err="1"/>
              <a:t>Chlorocruorin</a:t>
            </a:r>
            <a:r>
              <a:rPr lang="en-US" sz="2000" dirty="0"/>
              <a:t> </a:t>
            </a:r>
            <a:r>
              <a:rPr lang="en-US" sz="2000" dirty="0" smtClean="0"/>
              <a:t>contains iron</a:t>
            </a:r>
            <a:r>
              <a:rPr lang="en-US" sz="2000" dirty="0"/>
              <a:t>, like </a:t>
            </a:r>
            <a:r>
              <a:rPr lang="en-US" sz="2000" dirty="0" err="1"/>
              <a:t>haemoglobin</a:t>
            </a:r>
            <a:r>
              <a:rPr lang="en-US" sz="2000" dirty="0"/>
              <a:t>. It is found in some kinds </a:t>
            </a:r>
            <a:r>
              <a:rPr lang="en-US" sz="2000" dirty="0" smtClean="0"/>
              <a:t>of bristle </a:t>
            </a:r>
            <a:r>
              <a:rPr lang="en-US" sz="2000" dirty="0"/>
              <a:t>worms that live in the sea.</a:t>
            </a:r>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106</a:t>
            </a:r>
            <a:endParaRPr lang="en-GB" sz="1200" b="1" dirty="0">
              <a:latin typeface="Arial" panose="020B0604020202020204" pitchFamily="34" charset="0"/>
              <a:cs typeface="Arial" panose="020B0604020202020204" pitchFamily="34" charset="0"/>
            </a:endParaRPr>
          </a:p>
        </p:txBody>
      </p:sp>
      <p:pic>
        <p:nvPicPr>
          <p:cNvPr id="1026" name="Picture 2" descr="Image result for squid"/>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t="-874"/>
          <a:stretch/>
        </p:blipFill>
        <p:spPr bwMode="auto">
          <a:xfrm>
            <a:off x="6444209" y="1153269"/>
            <a:ext cx="2448271" cy="1980033"/>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6444208" y="3277319"/>
            <a:ext cx="2376263" cy="1303809"/>
          </a:xfrm>
          <a:prstGeom prst="rect">
            <a:avLst/>
          </a:prstGeom>
        </p:spPr>
        <p:txBody>
          <a:bodyPr wrap="square" lIns="36000" tIns="36000" rIns="36000" bIns="36000">
            <a:spAutoFit/>
          </a:bodyPr>
          <a:lstStyle/>
          <a:p>
            <a:pPr indent="355600">
              <a:buClr>
                <a:srgbClr val="C00000"/>
              </a:buClr>
              <a:buSzPct val="100000"/>
              <a:buFont typeface="Arial" panose="020B0604020202020204" pitchFamily="34" charset="0"/>
              <a:buChar char="▲"/>
            </a:pPr>
            <a:r>
              <a:rPr lang="en-US" sz="2000" b="1" dirty="0"/>
              <a:t>Figure 9.1 </a:t>
            </a:r>
            <a:r>
              <a:rPr lang="en-US" sz="2000" b="1" dirty="0" smtClean="0"/>
              <a:t>- </a:t>
            </a:r>
            <a:r>
              <a:rPr lang="en-US" sz="2000" dirty="0" smtClean="0"/>
              <a:t>Squid </a:t>
            </a:r>
            <a:r>
              <a:rPr lang="en-US" sz="2000" dirty="0"/>
              <a:t>and cuttlefish have blue blood and three hearts.</a:t>
            </a:r>
            <a:endParaRPr lang="en-GB" sz="2000" dirty="0"/>
          </a:p>
        </p:txBody>
      </p:sp>
      <p:pic>
        <p:nvPicPr>
          <p:cNvPr id="1028" name="Picture 4" descr="Image result for cuttlefish"/>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6444208" y="4834779"/>
            <a:ext cx="2448272" cy="1762573"/>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hlinkClick r:id="rId5" action="ppaction://hlinksldjump"/>
          </p:cNvPr>
          <p:cNvSpPr txBox="1"/>
          <p:nvPr/>
        </p:nvSpPr>
        <p:spPr>
          <a:xfrm>
            <a:off x="8244408" y="4077072"/>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839834653"/>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9.1 – Circulatory Systems</a:t>
            </a:r>
            <a:endParaRPr lang="en-US" sz="3600" dirty="0"/>
          </a:p>
        </p:txBody>
      </p:sp>
      <p:sp>
        <p:nvSpPr>
          <p:cNvPr id="34" name="Rectangle 33"/>
          <p:cNvSpPr/>
          <p:nvPr/>
        </p:nvSpPr>
        <p:spPr>
          <a:xfrm>
            <a:off x="179513" y="1124744"/>
            <a:ext cx="5328591" cy="5632311"/>
          </a:xfrm>
          <a:prstGeom prst="rect">
            <a:avLst/>
          </a:prstGeom>
        </p:spPr>
        <p:txBody>
          <a:bodyPr wrap="square">
            <a:spAutoFit/>
          </a:bodyPr>
          <a:lstStyle/>
          <a:p>
            <a:pPr>
              <a:buClr>
                <a:srgbClr val="0070C0"/>
              </a:buClr>
              <a:buSzPct val="80000"/>
            </a:pPr>
            <a:r>
              <a:rPr lang="en-US" sz="2000" b="1" dirty="0" smtClean="0">
                <a:solidFill>
                  <a:srgbClr val="C00000"/>
                </a:solidFill>
              </a:rPr>
              <a:t>Circulatory System</a:t>
            </a:r>
            <a:endParaRPr lang="en-US" sz="2000" b="1" dirty="0">
              <a:solidFill>
                <a:srgbClr val="C00000"/>
              </a:solidFill>
            </a:endParaRPr>
          </a:p>
          <a:p>
            <a:pPr marL="355600" indent="-355600">
              <a:buClr>
                <a:srgbClr val="0070C0"/>
              </a:buClr>
              <a:buSzPct val="80000"/>
              <a:buFont typeface="Wingdings 3" panose="05040102010807070707" pitchFamily="18" charset="2"/>
              <a:buChar char=""/>
            </a:pPr>
            <a:r>
              <a:rPr lang="en-US" sz="2000" dirty="0"/>
              <a:t>The main transport system of all mammals, </a:t>
            </a:r>
            <a:r>
              <a:rPr lang="en-US" sz="2000" dirty="0" smtClean="0"/>
              <a:t>including humans</a:t>
            </a:r>
            <a:r>
              <a:rPr lang="en-US" sz="2000" dirty="0"/>
              <a:t>, is the blood system, also known as </a:t>
            </a:r>
            <a:r>
              <a:rPr lang="en-US" sz="2000" dirty="0" smtClean="0"/>
              <a:t>the circulatory </a:t>
            </a:r>
            <a:r>
              <a:rPr lang="en-US" sz="2000" dirty="0"/>
              <a:t>system. It is a network of tubes, called </a:t>
            </a:r>
            <a:r>
              <a:rPr lang="en-US" sz="2000" dirty="0" smtClean="0"/>
              <a:t>blood vessels</a:t>
            </a:r>
            <a:r>
              <a:rPr lang="en-US" sz="2000" dirty="0"/>
              <a:t>. A pump, the heart, keeps blood flowing </a:t>
            </a:r>
            <a:r>
              <a:rPr lang="en-US" sz="2000" dirty="0" smtClean="0"/>
              <a:t>through the </a:t>
            </a:r>
            <a:r>
              <a:rPr lang="en-US" sz="2000" dirty="0"/>
              <a:t>vessels. Valves in the heart and blood vessels </a:t>
            </a:r>
            <a:r>
              <a:rPr lang="en-US" sz="2000" dirty="0" smtClean="0"/>
              <a:t>make sure </a:t>
            </a:r>
            <a:r>
              <a:rPr lang="en-US" sz="2000" dirty="0"/>
              <a:t>the blood flows in the right direction.</a:t>
            </a:r>
          </a:p>
          <a:p>
            <a:pPr marL="355600" indent="-355600">
              <a:buClr>
                <a:srgbClr val="0070C0"/>
              </a:buClr>
              <a:buSzPct val="80000"/>
              <a:buFont typeface="Wingdings 3" panose="05040102010807070707" pitchFamily="18" charset="2"/>
              <a:buChar char=""/>
            </a:pPr>
            <a:r>
              <a:rPr lang="en-US" sz="2000" dirty="0"/>
              <a:t>Figure 9.2 illustrates the general layout of the </a:t>
            </a:r>
            <a:r>
              <a:rPr lang="en-US" sz="2000" dirty="0" smtClean="0"/>
              <a:t>human blood </a:t>
            </a:r>
            <a:r>
              <a:rPr lang="en-US" sz="2000" dirty="0"/>
              <a:t>system. The arrows show the direction of </a:t>
            </a:r>
            <a:r>
              <a:rPr lang="en-US" sz="2000" dirty="0" smtClean="0"/>
              <a:t>blood flow</a:t>
            </a:r>
            <a:r>
              <a:rPr lang="en-US" sz="2000" dirty="0"/>
              <a:t>. If you follow the arrows, beginning at the </a:t>
            </a:r>
            <a:r>
              <a:rPr lang="en-US" sz="2000" dirty="0" smtClean="0"/>
              <a:t>lungs, you </a:t>
            </a:r>
            <a:r>
              <a:rPr lang="en-US" sz="2000" dirty="0"/>
              <a:t>can see that blood flows into the left-hand </a:t>
            </a:r>
            <a:r>
              <a:rPr lang="en-US" sz="2000" dirty="0" smtClean="0"/>
              <a:t>side of </a:t>
            </a:r>
            <a:r>
              <a:rPr lang="en-US" sz="2000" dirty="0"/>
              <a:t>the heart, and then out to the rest of the body. It </a:t>
            </a:r>
            <a:r>
              <a:rPr lang="en-US" sz="2000" dirty="0" smtClean="0"/>
              <a:t>is brought </a:t>
            </a:r>
            <a:r>
              <a:rPr lang="en-US" sz="2000" dirty="0"/>
              <a:t>back to the right-hand side of the heart, </a:t>
            </a:r>
            <a:r>
              <a:rPr lang="en-US" sz="2000" dirty="0" smtClean="0"/>
              <a:t>before going </a:t>
            </a:r>
            <a:r>
              <a:rPr lang="en-US" sz="2000" dirty="0"/>
              <a:t>back to the lungs again.</a:t>
            </a:r>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107</a:t>
            </a:r>
            <a:endParaRPr lang="en-GB" sz="1200" b="1" dirty="0">
              <a:latin typeface="Arial" panose="020B0604020202020204" pitchFamily="34" charset="0"/>
              <a:cs typeface="Arial" panose="020B0604020202020204" pitchFamily="34" charset="0"/>
            </a:endParaRPr>
          </a:p>
        </p:txBody>
      </p:sp>
      <p:sp>
        <p:nvSpPr>
          <p:cNvPr id="3" name="Rectangle 2"/>
          <p:cNvSpPr/>
          <p:nvPr/>
        </p:nvSpPr>
        <p:spPr>
          <a:xfrm>
            <a:off x="5580113" y="5235763"/>
            <a:ext cx="3312367" cy="857533"/>
          </a:xfrm>
          <a:prstGeom prst="rect">
            <a:avLst/>
          </a:prstGeom>
        </p:spPr>
        <p:txBody>
          <a:bodyPr wrap="square" lIns="36000" tIns="36000" rIns="36000" bIns="36000">
            <a:spAutoFit/>
          </a:bodyPr>
          <a:lstStyle/>
          <a:p>
            <a:pPr indent="355600">
              <a:buClr>
                <a:srgbClr val="C00000"/>
              </a:buClr>
              <a:buSzPct val="100000"/>
              <a:buFont typeface="Arial" panose="020B0604020202020204" pitchFamily="34" charset="0"/>
              <a:buChar char="▲"/>
            </a:pPr>
            <a:r>
              <a:rPr lang="en-US" sz="1700" b="1" dirty="0"/>
              <a:t>Figure </a:t>
            </a:r>
            <a:r>
              <a:rPr lang="en-US" sz="1700" b="1" dirty="0" smtClean="0"/>
              <a:t>9.2 - </a:t>
            </a:r>
            <a:r>
              <a:rPr lang="en-US" sz="1700" dirty="0" smtClean="0"/>
              <a:t>The general </a:t>
            </a:r>
            <a:r>
              <a:rPr lang="en-US" sz="1700" dirty="0"/>
              <a:t>layout of the </a:t>
            </a:r>
            <a:r>
              <a:rPr lang="en-US" sz="1700" dirty="0" smtClean="0"/>
              <a:t>circulatory system </a:t>
            </a:r>
            <a:r>
              <a:rPr lang="en-US" sz="1700" dirty="0"/>
              <a:t>of a human, as </a:t>
            </a:r>
            <a:r>
              <a:rPr lang="en-US" sz="1700" dirty="0" smtClean="0"/>
              <a:t>seen from the </a:t>
            </a:r>
            <a:r>
              <a:rPr lang="en-US" sz="1700" dirty="0"/>
              <a:t>front.</a:t>
            </a:r>
            <a:endParaRPr lang="en-GB" sz="1700" dirty="0"/>
          </a:p>
        </p:txBody>
      </p:sp>
      <p:pic>
        <p:nvPicPr>
          <p:cNvPr id="2052" name="Picture 4" descr="Image result for human circulatory system"/>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5436096" y="1151367"/>
            <a:ext cx="3384376" cy="4012387"/>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hlinkClick r:id="rId4" action="ppaction://hlinkfile"/>
          </p:cNvPr>
          <p:cNvSpPr txBox="1"/>
          <p:nvPr/>
        </p:nvSpPr>
        <p:spPr>
          <a:xfrm>
            <a:off x="5976175" y="6165304"/>
            <a:ext cx="2520242"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Circulatory System</a:t>
            </a:r>
            <a:endParaRPr lang="en-GB" sz="2000" b="1" dirty="0"/>
          </a:p>
        </p:txBody>
      </p:sp>
      <p:sp>
        <p:nvSpPr>
          <p:cNvPr id="8" name="TextBox 7">
            <a:hlinkClick r:id="rId5" action="ppaction://hlinksldjump"/>
          </p:cNvPr>
          <p:cNvSpPr txBox="1"/>
          <p:nvPr/>
        </p:nvSpPr>
        <p:spPr>
          <a:xfrm>
            <a:off x="8244408" y="4509120"/>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991064573"/>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9.1 – Oxygenating the Blood</a:t>
            </a:r>
            <a:endParaRPr lang="en-US" sz="3600" dirty="0"/>
          </a:p>
        </p:txBody>
      </p:sp>
      <p:sp>
        <p:nvSpPr>
          <p:cNvPr id="34" name="Rectangle 33"/>
          <p:cNvSpPr/>
          <p:nvPr/>
        </p:nvSpPr>
        <p:spPr>
          <a:xfrm>
            <a:off x="179513" y="1124744"/>
            <a:ext cx="4680519" cy="5324535"/>
          </a:xfrm>
          <a:prstGeom prst="rect">
            <a:avLst/>
          </a:prstGeom>
        </p:spPr>
        <p:txBody>
          <a:bodyPr wrap="square">
            <a:spAutoFit/>
          </a:bodyPr>
          <a:lstStyle/>
          <a:p>
            <a:pPr>
              <a:buClr>
                <a:srgbClr val="0070C0"/>
              </a:buClr>
              <a:buSzPct val="80000"/>
            </a:pPr>
            <a:r>
              <a:rPr lang="en-US" sz="2000" b="1" dirty="0" smtClean="0">
                <a:solidFill>
                  <a:srgbClr val="C00000"/>
                </a:solidFill>
              </a:rPr>
              <a:t>Oxygenating </a:t>
            </a:r>
            <a:r>
              <a:rPr lang="en-US" sz="2000" b="1" dirty="0">
                <a:solidFill>
                  <a:srgbClr val="C00000"/>
                </a:solidFill>
              </a:rPr>
              <a:t>the blood</a:t>
            </a:r>
          </a:p>
          <a:p>
            <a:pPr marL="355600" indent="-355600">
              <a:buClr>
                <a:srgbClr val="0070C0"/>
              </a:buClr>
              <a:buSzPct val="80000"/>
              <a:buFont typeface="Wingdings 3" panose="05040102010807070707" pitchFamily="18" charset="2"/>
              <a:buChar char=""/>
            </a:pPr>
            <a:r>
              <a:rPr lang="en-US" sz="2000" dirty="0"/>
              <a:t>The blood in the left-hand side of the heart has </a:t>
            </a:r>
            <a:r>
              <a:rPr lang="en-US" sz="2000" dirty="0" smtClean="0"/>
              <a:t>come from </a:t>
            </a:r>
            <a:r>
              <a:rPr lang="en-US" sz="2000" dirty="0"/>
              <a:t>the lungs. It contains oxygen, which was </a:t>
            </a:r>
            <a:r>
              <a:rPr lang="en-US" sz="2000" dirty="0" smtClean="0"/>
              <a:t>picked up </a:t>
            </a:r>
            <a:r>
              <a:rPr lang="en-US" sz="2000" dirty="0"/>
              <a:t>by the capillaries surrounding the alveoli. It is </a:t>
            </a:r>
            <a:r>
              <a:rPr lang="en-US" sz="2000" dirty="0" smtClean="0"/>
              <a:t>called oxygenated </a:t>
            </a:r>
            <a:r>
              <a:rPr lang="en-US" sz="2000" dirty="0"/>
              <a:t>blood.</a:t>
            </a:r>
          </a:p>
          <a:p>
            <a:pPr marL="355600" indent="-355600">
              <a:buClr>
                <a:srgbClr val="0070C0"/>
              </a:buClr>
              <a:buSzPct val="80000"/>
              <a:buFont typeface="Wingdings 3" panose="05040102010807070707" pitchFamily="18" charset="2"/>
              <a:buChar char=""/>
            </a:pPr>
            <a:r>
              <a:rPr lang="en-US" sz="2000" dirty="0"/>
              <a:t>This oxygenated blood is then sent around the body.</a:t>
            </a:r>
          </a:p>
          <a:p>
            <a:pPr marL="355600" indent="-355600">
              <a:buClr>
                <a:srgbClr val="0070C0"/>
              </a:buClr>
              <a:buSzPct val="80000"/>
              <a:buFont typeface="Wingdings 3" panose="05040102010807070707" pitchFamily="18" charset="2"/>
              <a:buChar char=""/>
            </a:pPr>
            <a:r>
              <a:rPr lang="en-US" sz="2000" dirty="0"/>
              <a:t>Some of the oxygen in it is taken up by the body </a:t>
            </a:r>
            <a:r>
              <a:rPr lang="en-US" sz="2000" dirty="0" smtClean="0"/>
              <a:t>cells, which </a:t>
            </a:r>
            <a:r>
              <a:rPr lang="en-US" sz="2000" dirty="0"/>
              <a:t>need oxygen for respiration (Chapter 11). </a:t>
            </a:r>
            <a:r>
              <a:rPr lang="en-US" sz="2000" dirty="0" smtClean="0"/>
              <a:t>When this </a:t>
            </a:r>
            <a:r>
              <a:rPr lang="en-US" sz="2000" dirty="0"/>
              <a:t>happens the blood becomes deoxygenated. </a:t>
            </a:r>
            <a:r>
              <a:rPr lang="en-US" sz="2000" dirty="0" smtClean="0"/>
              <a:t>The deoxygenated </a:t>
            </a:r>
            <a:r>
              <a:rPr lang="en-US" sz="2000" dirty="0"/>
              <a:t>blood is brought back to the </a:t>
            </a:r>
            <a:r>
              <a:rPr lang="en-US" sz="2000" dirty="0" smtClean="0"/>
              <a:t>right-hand side </a:t>
            </a:r>
            <a:r>
              <a:rPr lang="en-US" sz="2000" dirty="0"/>
              <a:t>of the heart. It then goes to the lungs, where </a:t>
            </a:r>
            <a:r>
              <a:rPr lang="en-US" sz="2000" dirty="0" smtClean="0"/>
              <a:t>it becomes </a:t>
            </a:r>
            <a:r>
              <a:rPr lang="en-US" sz="2000" dirty="0"/>
              <a:t>oxygenated once more.</a:t>
            </a:r>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107</a:t>
            </a:r>
            <a:endParaRPr lang="en-GB" sz="1200" b="1" dirty="0">
              <a:latin typeface="Arial" panose="020B0604020202020204" pitchFamily="34" charset="0"/>
              <a:cs typeface="Arial" panose="020B0604020202020204" pitchFamily="34" charset="0"/>
            </a:endParaRPr>
          </a:p>
        </p:txBody>
      </p:sp>
      <p:pic>
        <p:nvPicPr>
          <p:cNvPr id="2" name="Picture 2" descr="Image result for Oxygenating the blood"/>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860032" y="1124744"/>
            <a:ext cx="4032448" cy="274295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Image result for Oxygenating the blood"/>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860032" y="3939702"/>
            <a:ext cx="4032448" cy="2729658"/>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hlinkClick r:id="rId5" action="ppaction://hlinksldjump"/>
          </p:cNvPr>
          <p:cNvSpPr txBox="1"/>
          <p:nvPr/>
        </p:nvSpPr>
        <p:spPr>
          <a:xfrm>
            <a:off x="8244408" y="1340768"/>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435519914"/>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200" dirty="0" smtClean="0"/>
              <a:t>9.1 </a:t>
            </a:r>
            <a:r>
              <a:rPr lang="en-US" sz="3200" dirty="0"/>
              <a:t>– Double and </a:t>
            </a:r>
            <a:r>
              <a:rPr lang="en-US" sz="3200" dirty="0" smtClean="0"/>
              <a:t>Single Circulatory Systems</a:t>
            </a:r>
            <a:endParaRPr lang="en-US" sz="3200" dirty="0"/>
          </a:p>
        </p:txBody>
      </p:sp>
      <p:sp>
        <p:nvSpPr>
          <p:cNvPr id="34" name="Rectangle 33"/>
          <p:cNvSpPr/>
          <p:nvPr/>
        </p:nvSpPr>
        <p:spPr>
          <a:xfrm>
            <a:off x="179513" y="1124744"/>
            <a:ext cx="5544615" cy="5632311"/>
          </a:xfrm>
          <a:prstGeom prst="rect">
            <a:avLst/>
          </a:prstGeom>
        </p:spPr>
        <p:txBody>
          <a:bodyPr wrap="square">
            <a:spAutoFit/>
          </a:bodyPr>
          <a:lstStyle/>
          <a:p>
            <a:pPr>
              <a:buClr>
                <a:srgbClr val="0070C0"/>
              </a:buClr>
              <a:buSzPct val="80000"/>
            </a:pPr>
            <a:r>
              <a:rPr lang="en-US" sz="2000" b="1" dirty="0" smtClean="0">
                <a:solidFill>
                  <a:srgbClr val="C00000"/>
                </a:solidFill>
              </a:rPr>
              <a:t>Double </a:t>
            </a:r>
            <a:r>
              <a:rPr lang="en-US" sz="2000" b="1" dirty="0">
                <a:solidFill>
                  <a:srgbClr val="C00000"/>
                </a:solidFill>
              </a:rPr>
              <a:t>and single circulatory systems</a:t>
            </a:r>
          </a:p>
          <a:p>
            <a:pPr marL="355600" indent="-355600">
              <a:buClr>
                <a:srgbClr val="0070C0"/>
              </a:buClr>
              <a:buSzPct val="80000"/>
              <a:buFont typeface="Wingdings 3" panose="05040102010807070707" pitchFamily="18" charset="2"/>
              <a:buChar char=""/>
            </a:pPr>
            <a:r>
              <a:rPr lang="en-US" sz="2000" dirty="0"/>
              <a:t>The circulatory system shown in Figure 9.2 is a </a:t>
            </a:r>
            <a:r>
              <a:rPr lang="en-US" sz="2000" dirty="0" smtClean="0"/>
              <a:t>double circulatory </a:t>
            </a:r>
            <a:r>
              <a:rPr lang="en-US" sz="2000" dirty="0"/>
              <a:t>system. This means that the blood </a:t>
            </a:r>
            <a:r>
              <a:rPr lang="en-US" sz="2000" dirty="0" smtClean="0"/>
              <a:t>passes through </a:t>
            </a:r>
            <a:r>
              <a:rPr lang="en-US" sz="2000" dirty="0"/>
              <a:t>the heart twice on one complete circuit of </a:t>
            </a:r>
            <a:r>
              <a:rPr lang="en-US" sz="2000" dirty="0" smtClean="0"/>
              <a:t>the body</a:t>
            </a:r>
            <a:r>
              <a:rPr lang="en-US" sz="2000" dirty="0"/>
              <a:t>. </a:t>
            </a:r>
            <a:endParaRPr lang="en-US" sz="2000" dirty="0" smtClean="0"/>
          </a:p>
          <a:p>
            <a:pPr marL="355600" indent="-355600">
              <a:buClr>
                <a:srgbClr val="0070C0"/>
              </a:buClr>
              <a:buSzPct val="80000"/>
              <a:buFont typeface="Wingdings 3" panose="05040102010807070707" pitchFamily="18" charset="2"/>
              <a:buChar char=""/>
            </a:pPr>
            <a:r>
              <a:rPr lang="en-US" sz="2000" dirty="0" smtClean="0"/>
              <a:t>We </a:t>
            </a:r>
            <a:r>
              <a:rPr lang="en-US" sz="2000" dirty="0"/>
              <a:t>can think of the circulatory system </a:t>
            </a:r>
            <a:r>
              <a:rPr lang="en-US" sz="2000" dirty="0" smtClean="0"/>
              <a:t>being made </a:t>
            </a:r>
            <a:r>
              <a:rPr lang="en-US" sz="2000" dirty="0"/>
              <a:t>up of two parts - the blood vessels that take </a:t>
            </a:r>
            <a:r>
              <a:rPr lang="en-US" sz="2000" dirty="0" smtClean="0"/>
              <a:t>the blood </a:t>
            </a:r>
            <a:r>
              <a:rPr lang="en-US" sz="2000" dirty="0"/>
              <a:t>to the lungs and back, called the </a:t>
            </a:r>
            <a:r>
              <a:rPr lang="en-US" sz="2000" dirty="0" smtClean="0"/>
              <a:t>pulmonary system</a:t>
            </a:r>
            <a:r>
              <a:rPr lang="en-US" sz="2000" dirty="0"/>
              <a:t>, and the blood vessels that take the blood to </a:t>
            </a:r>
            <a:r>
              <a:rPr lang="en-US" sz="2000" dirty="0" smtClean="0"/>
              <a:t>the rest </a:t>
            </a:r>
            <a:r>
              <a:rPr lang="en-US" sz="2000" dirty="0"/>
              <a:t>of the body and back, called the systemic system.</a:t>
            </a:r>
          </a:p>
          <a:p>
            <a:pPr marL="355600" indent="-355600">
              <a:buClr>
                <a:srgbClr val="0070C0"/>
              </a:buClr>
              <a:buSzPct val="80000"/>
              <a:buFont typeface="Wingdings 3" panose="05040102010807070707" pitchFamily="18" charset="2"/>
              <a:buChar char=""/>
            </a:pPr>
            <a:r>
              <a:rPr lang="en-US" sz="2000" dirty="0"/>
              <a:t>Double circulatory systems are found in </a:t>
            </a:r>
            <a:r>
              <a:rPr lang="en-US" sz="2000" dirty="0" smtClean="0"/>
              <a:t>all mammals</a:t>
            </a:r>
            <a:r>
              <a:rPr lang="en-US" sz="2000" dirty="0"/>
              <a:t>, and also in birds and reptiles. However, </a:t>
            </a:r>
            <a:r>
              <a:rPr lang="en-US" sz="2000" dirty="0" smtClean="0"/>
              <a:t>fish have </a:t>
            </a:r>
            <a:r>
              <a:rPr lang="en-US" sz="2000" dirty="0"/>
              <a:t>a circulatory system in which the blood </a:t>
            </a:r>
            <a:r>
              <a:rPr lang="en-US" sz="2000" dirty="0" smtClean="0"/>
              <a:t>passes through </a:t>
            </a:r>
            <a:r>
              <a:rPr lang="en-US" sz="2000" dirty="0"/>
              <a:t>the heart only once on a complete circuit. </a:t>
            </a:r>
            <a:r>
              <a:rPr lang="en-US" sz="2000" dirty="0" smtClean="0"/>
              <a:t>This is </a:t>
            </a:r>
            <a:r>
              <a:rPr lang="en-US" sz="2000" dirty="0"/>
              <a:t>called a single circulatory system, and is shown </a:t>
            </a:r>
            <a:r>
              <a:rPr lang="en-US" sz="2000" dirty="0" smtClean="0"/>
              <a:t>in Figure </a:t>
            </a:r>
            <a:r>
              <a:rPr lang="en-US" sz="2000" dirty="0"/>
              <a:t>9.3.</a:t>
            </a:r>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107</a:t>
            </a:r>
            <a:endParaRPr lang="en-GB" sz="1200" b="1" dirty="0">
              <a:latin typeface="Arial" panose="020B0604020202020204" pitchFamily="34" charset="0"/>
              <a:cs typeface="Arial" panose="020B0604020202020204" pitchFamily="34" charset="0"/>
            </a:endParaRPr>
          </a:p>
        </p:txBody>
      </p:sp>
      <p:pic>
        <p:nvPicPr>
          <p:cNvPr id="4098" name="Picture 2" descr="Image result for single circulatory system"/>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5724128" y="1171705"/>
            <a:ext cx="3168116" cy="395063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6876256" y="5157192"/>
            <a:ext cx="2015988" cy="523220"/>
          </a:xfrm>
          <a:prstGeom prst="rect">
            <a:avLst/>
          </a:prstGeom>
          <a:noFill/>
        </p:spPr>
        <p:txBody>
          <a:bodyPr wrap="square" rtlCol="0">
            <a:spAutoFit/>
          </a:bodyPr>
          <a:lstStyle/>
          <a:p>
            <a:pPr algn="ctr"/>
            <a:r>
              <a:rPr lang="en-IE" sz="1400" dirty="0" smtClean="0"/>
              <a:t>Oxygen diffuses into the blood from the gills</a:t>
            </a:r>
            <a:endParaRPr lang="en-GB" sz="1400" dirty="0"/>
          </a:p>
        </p:txBody>
      </p:sp>
      <p:sp>
        <p:nvSpPr>
          <p:cNvPr id="11" name="Rectangle 10"/>
          <p:cNvSpPr/>
          <p:nvPr/>
        </p:nvSpPr>
        <p:spPr>
          <a:xfrm>
            <a:off x="5724128" y="6042659"/>
            <a:ext cx="3130517" cy="626701"/>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b="1" dirty="0"/>
              <a:t>Figure </a:t>
            </a:r>
            <a:r>
              <a:rPr lang="en-US" b="1" dirty="0" smtClean="0"/>
              <a:t>9.3 – </a:t>
            </a:r>
            <a:r>
              <a:rPr lang="en-US" dirty="0"/>
              <a:t>The circulatory system of a fish.</a:t>
            </a:r>
            <a:endParaRPr lang="en-GB" dirty="0"/>
          </a:p>
        </p:txBody>
      </p:sp>
      <p:sp>
        <p:nvSpPr>
          <p:cNvPr id="8" name="TextBox 7">
            <a:hlinkClick r:id="rId4" action="ppaction://hlinksldjump"/>
          </p:cNvPr>
          <p:cNvSpPr txBox="1"/>
          <p:nvPr/>
        </p:nvSpPr>
        <p:spPr>
          <a:xfrm>
            <a:off x="8244408" y="5622339"/>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129457330"/>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200" dirty="0" smtClean="0"/>
              <a:t>9.1 </a:t>
            </a:r>
            <a:r>
              <a:rPr lang="en-US" sz="3200" dirty="0"/>
              <a:t>– Double and </a:t>
            </a:r>
            <a:r>
              <a:rPr lang="en-US" sz="3200" dirty="0" smtClean="0"/>
              <a:t>Single Circulatory Systems</a:t>
            </a:r>
            <a:endParaRPr lang="en-US" sz="3200" dirty="0"/>
          </a:p>
        </p:txBody>
      </p:sp>
      <p:sp>
        <p:nvSpPr>
          <p:cNvPr id="34" name="Rectangle 33"/>
          <p:cNvSpPr/>
          <p:nvPr/>
        </p:nvSpPr>
        <p:spPr>
          <a:xfrm>
            <a:off x="179513" y="1124744"/>
            <a:ext cx="6120679" cy="5647700"/>
          </a:xfrm>
          <a:prstGeom prst="rect">
            <a:avLst/>
          </a:prstGeom>
        </p:spPr>
        <p:txBody>
          <a:bodyPr wrap="square">
            <a:spAutoFit/>
          </a:bodyPr>
          <a:lstStyle/>
          <a:p>
            <a:pPr>
              <a:buClr>
                <a:srgbClr val="0070C0"/>
              </a:buClr>
              <a:buSzPct val="80000"/>
            </a:pPr>
            <a:r>
              <a:rPr lang="en-US" sz="1900" b="1" dirty="0" smtClean="0">
                <a:solidFill>
                  <a:srgbClr val="C00000"/>
                </a:solidFill>
              </a:rPr>
              <a:t>Double </a:t>
            </a:r>
            <a:r>
              <a:rPr lang="en-US" sz="1900" b="1" dirty="0">
                <a:solidFill>
                  <a:srgbClr val="C00000"/>
                </a:solidFill>
              </a:rPr>
              <a:t>and single circulatory systems</a:t>
            </a:r>
          </a:p>
          <a:p>
            <a:pPr marL="355600" indent="-355600">
              <a:buClr>
                <a:srgbClr val="0070C0"/>
              </a:buClr>
              <a:buSzPct val="80000"/>
              <a:buFont typeface="Wingdings 3" panose="05040102010807070707" pitchFamily="18" charset="2"/>
              <a:buChar char=""/>
            </a:pPr>
            <a:r>
              <a:rPr lang="en-US" sz="1900" dirty="0"/>
              <a:t>Double circulatory systems have some </a:t>
            </a:r>
            <a:r>
              <a:rPr lang="en-US" sz="1900" dirty="0" smtClean="0"/>
              <a:t>advantages over </a:t>
            </a:r>
            <a:r>
              <a:rPr lang="en-US" sz="1900" dirty="0"/>
              <a:t>single circulatory systems. When blood </a:t>
            </a:r>
            <a:r>
              <a:rPr lang="en-US" sz="1900" dirty="0" smtClean="0"/>
              <a:t>flows through </a:t>
            </a:r>
            <a:r>
              <a:rPr lang="en-US" sz="1900" dirty="0"/>
              <a:t>the tiny blood vessels in a fish’s gills, or </a:t>
            </a:r>
            <a:r>
              <a:rPr lang="en-US" sz="1900" dirty="0" smtClean="0"/>
              <a:t>a mammal’s </a:t>
            </a:r>
            <a:r>
              <a:rPr lang="en-US" sz="1900" dirty="0"/>
              <a:t>lungs, it loses a lot of the pressure that </a:t>
            </a:r>
            <a:r>
              <a:rPr lang="en-US" sz="1900" dirty="0" smtClean="0"/>
              <a:t>was given </a:t>
            </a:r>
            <a:r>
              <a:rPr lang="en-US" sz="1900" dirty="0"/>
              <a:t>to it by the pumping of the heart. </a:t>
            </a:r>
            <a:endParaRPr lang="en-US" sz="1900" dirty="0" smtClean="0"/>
          </a:p>
          <a:p>
            <a:pPr marL="355600" indent="-355600">
              <a:buClr>
                <a:srgbClr val="0070C0"/>
              </a:buClr>
              <a:buSzPct val="80000"/>
              <a:buFont typeface="Wingdings 3" panose="05040102010807070707" pitchFamily="18" charset="2"/>
              <a:buChar char=""/>
            </a:pPr>
            <a:r>
              <a:rPr lang="en-US" sz="1900" dirty="0" smtClean="0"/>
              <a:t>In </a:t>
            </a:r>
            <a:r>
              <a:rPr lang="en-US" sz="1900" dirty="0"/>
              <a:t>a </a:t>
            </a:r>
            <a:r>
              <a:rPr lang="en-US" sz="1900" dirty="0" smtClean="0"/>
              <a:t>mammal, this </a:t>
            </a:r>
            <a:r>
              <a:rPr lang="en-US" sz="1900" dirty="0"/>
              <a:t>low-pressure blood is delivered back to the </a:t>
            </a:r>
            <a:r>
              <a:rPr lang="en-US" sz="1900" dirty="0" smtClean="0"/>
              <a:t>heart, which </a:t>
            </a:r>
            <a:r>
              <a:rPr lang="en-US" sz="1900" dirty="0"/>
              <a:t>raises its pressure again before sending it off </a:t>
            </a:r>
            <a:r>
              <a:rPr lang="en-US" sz="1900" dirty="0" smtClean="0"/>
              <a:t>to the </a:t>
            </a:r>
            <a:r>
              <a:rPr lang="en-US" sz="1900" dirty="0"/>
              <a:t>rest of the body.</a:t>
            </a:r>
          </a:p>
          <a:p>
            <a:pPr marL="355600" indent="-355600">
              <a:buClr>
                <a:srgbClr val="0070C0"/>
              </a:buClr>
              <a:buSzPct val="80000"/>
              <a:buFont typeface="Wingdings 3" panose="05040102010807070707" pitchFamily="18" charset="2"/>
              <a:buChar char=""/>
            </a:pPr>
            <a:r>
              <a:rPr lang="en-US" sz="1900" dirty="0"/>
              <a:t>In a fish, though, the low-pressure blood just </a:t>
            </a:r>
            <a:r>
              <a:rPr lang="en-US" sz="1900" dirty="0" smtClean="0"/>
              <a:t>carries on </a:t>
            </a:r>
            <a:r>
              <a:rPr lang="en-US" sz="1900" dirty="0"/>
              <a:t>around the fish’s body. This means that blood </a:t>
            </a:r>
            <a:r>
              <a:rPr lang="en-US" sz="1900" dirty="0" smtClean="0"/>
              <a:t>travels much </a:t>
            </a:r>
            <a:r>
              <a:rPr lang="en-US" sz="1900" dirty="0"/>
              <a:t>more slowly to a fish’s body organs than it does </a:t>
            </a:r>
            <a:r>
              <a:rPr lang="en-US" sz="1900" dirty="0" smtClean="0"/>
              <a:t>in a </a:t>
            </a:r>
            <a:r>
              <a:rPr lang="en-US" sz="1900" dirty="0"/>
              <a:t>mammal.</a:t>
            </a:r>
          </a:p>
          <a:p>
            <a:pPr marL="355600" indent="-355600">
              <a:buClr>
                <a:srgbClr val="0070C0"/>
              </a:buClr>
              <a:buSzPct val="80000"/>
              <a:buFont typeface="Wingdings 3" panose="05040102010807070707" pitchFamily="18" charset="2"/>
              <a:buChar char=""/>
            </a:pPr>
            <a:r>
              <a:rPr lang="en-US" sz="1900" dirty="0"/>
              <a:t>This is particularly important when you think </a:t>
            </a:r>
            <a:r>
              <a:rPr lang="en-US" sz="1900" dirty="0" smtClean="0"/>
              <a:t>about the </a:t>
            </a:r>
            <a:r>
              <a:rPr lang="en-US" sz="1900" dirty="0"/>
              <a:t>delivery of oxygen for respiration. Any </a:t>
            </a:r>
            <a:r>
              <a:rPr lang="en-US" sz="1900" dirty="0" smtClean="0"/>
              <a:t>tissues that </a:t>
            </a:r>
            <a:r>
              <a:rPr lang="en-US" sz="1900" dirty="0"/>
              <a:t>are metabolically very active need a lot of </a:t>
            </a:r>
            <a:r>
              <a:rPr lang="en-US" sz="1900" dirty="0" smtClean="0"/>
              <a:t>oxygen delivered </a:t>
            </a:r>
            <a:r>
              <a:rPr lang="en-US" sz="1900" dirty="0"/>
              <a:t>to them as quickly as possible, and </a:t>
            </a:r>
            <a:r>
              <a:rPr lang="en-US" sz="1900" dirty="0" smtClean="0"/>
              <a:t>this delivery </a:t>
            </a:r>
            <a:r>
              <a:rPr lang="en-US" sz="1900" dirty="0"/>
              <a:t>is much more effective in a mammal </a:t>
            </a:r>
            <a:r>
              <a:rPr lang="en-US" sz="1900" dirty="0" smtClean="0"/>
              <a:t>than in </a:t>
            </a:r>
            <a:r>
              <a:rPr lang="en-US" sz="1900" dirty="0"/>
              <a:t>a fish.</a:t>
            </a:r>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108</a:t>
            </a:r>
            <a:endParaRPr lang="en-GB" sz="1200" b="1" dirty="0">
              <a:latin typeface="Arial" panose="020B0604020202020204" pitchFamily="34" charset="0"/>
              <a:cs typeface="Arial" panose="020B0604020202020204" pitchFamily="34" charset="0"/>
            </a:endParaRPr>
          </a:p>
        </p:txBody>
      </p:sp>
      <p:pic>
        <p:nvPicPr>
          <p:cNvPr id="4098" name="Picture 2" descr="Image result for single circulatory system"/>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6300192" y="1171705"/>
            <a:ext cx="2592052" cy="355554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7380312" y="4725144"/>
            <a:ext cx="1511932" cy="738664"/>
          </a:xfrm>
          <a:prstGeom prst="rect">
            <a:avLst/>
          </a:prstGeom>
          <a:noFill/>
        </p:spPr>
        <p:txBody>
          <a:bodyPr wrap="square" rtlCol="0">
            <a:spAutoFit/>
          </a:bodyPr>
          <a:lstStyle/>
          <a:p>
            <a:pPr algn="ctr"/>
            <a:r>
              <a:rPr lang="en-IE" sz="1400" dirty="0" smtClean="0"/>
              <a:t>Oxygen diffuses into the blood from the gills</a:t>
            </a:r>
            <a:endParaRPr lang="en-GB" sz="1400" dirty="0"/>
          </a:p>
        </p:txBody>
      </p:sp>
      <p:sp>
        <p:nvSpPr>
          <p:cNvPr id="11" name="Rectangle 10"/>
          <p:cNvSpPr/>
          <p:nvPr/>
        </p:nvSpPr>
        <p:spPr>
          <a:xfrm>
            <a:off x="6300193" y="5517232"/>
            <a:ext cx="2592288" cy="903700"/>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b="1" dirty="0"/>
              <a:t>Figure </a:t>
            </a:r>
            <a:r>
              <a:rPr lang="en-US" b="1" dirty="0" smtClean="0"/>
              <a:t>9.3 – </a:t>
            </a:r>
            <a:r>
              <a:rPr lang="en-US" dirty="0"/>
              <a:t>The circulatory system of a fish.</a:t>
            </a:r>
            <a:endParaRPr lang="en-GB" dirty="0"/>
          </a:p>
        </p:txBody>
      </p:sp>
      <p:sp>
        <p:nvSpPr>
          <p:cNvPr id="8" name="TextBox 7">
            <a:hlinkClick r:id="rId4" action="ppaction://hlinksldjump"/>
          </p:cNvPr>
          <p:cNvSpPr txBox="1"/>
          <p:nvPr/>
        </p:nvSpPr>
        <p:spPr>
          <a:xfrm>
            <a:off x="8244408" y="5949280"/>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908568521"/>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9.2 </a:t>
            </a:r>
            <a:r>
              <a:rPr lang="en-US" sz="4000" dirty="0"/>
              <a:t>– </a:t>
            </a:r>
            <a:r>
              <a:rPr lang="en-US" sz="4000" dirty="0" smtClean="0"/>
              <a:t>The Heart</a:t>
            </a:r>
            <a:endParaRPr lang="en-US" sz="4000" dirty="0"/>
          </a:p>
        </p:txBody>
      </p:sp>
      <p:sp>
        <p:nvSpPr>
          <p:cNvPr id="34" name="Rectangle 33"/>
          <p:cNvSpPr/>
          <p:nvPr/>
        </p:nvSpPr>
        <p:spPr>
          <a:xfrm>
            <a:off x="179513" y="1124744"/>
            <a:ext cx="5112567" cy="5632311"/>
          </a:xfrm>
          <a:prstGeom prst="rect">
            <a:avLst/>
          </a:prstGeom>
        </p:spPr>
        <p:txBody>
          <a:bodyPr wrap="square">
            <a:spAutoFit/>
          </a:bodyPr>
          <a:lstStyle/>
          <a:p>
            <a:pPr marL="355600" indent="-355600">
              <a:buClr>
                <a:srgbClr val="0070C0"/>
              </a:buClr>
              <a:buSzPct val="80000"/>
              <a:buFont typeface="Wingdings 3" panose="05040102010807070707" pitchFamily="18" charset="2"/>
              <a:buChar char=""/>
            </a:pPr>
            <a:r>
              <a:rPr lang="en-US" sz="2400" dirty="0" smtClean="0"/>
              <a:t>The </a:t>
            </a:r>
            <a:r>
              <a:rPr lang="en-US" sz="2400" dirty="0"/>
              <a:t>function of the heart is to pump blood </a:t>
            </a:r>
            <a:r>
              <a:rPr lang="en-US" sz="2400" dirty="0" smtClean="0"/>
              <a:t>around the </a:t>
            </a:r>
            <a:r>
              <a:rPr lang="en-US" sz="2400" dirty="0"/>
              <a:t>body. It is made of a special type of muscle called cardiac muscle. This muscle contracts and </a:t>
            </a:r>
            <a:r>
              <a:rPr lang="en-US" sz="2400" dirty="0" smtClean="0"/>
              <a:t>relaxes regularly</a:t>
            </a:r>
            <a:r>
              <a:rPr lang="en-US" sz="2400" dirty="0"/>
              <a:t>, throughout life.</a:t>
            </a:r>
          </a:p>
          <a:p>
            <a:pPr marL="355600" indent="-355600">
              <a:buClr>
                <a:srgbClr val="0070C0"/>
              </a:buClr>
              <a:buSzPct val="80000"/>
              <a:buFont typeface="Wingdings 3" panose="05040102010807070707" pitchFamily="18" charset="2"/>
              <a:buChar char=""/>
            </a:pPr>
            <a:r>
              <a:rPr lang="en-US" sz="2400" dirty="0"/>
              <a:t>Figure 9.4 is a section through a heart. It is </a:t>
            </a:r>
            <a:r>
              <a:rPr lang="en-US" sz="2400" dirty="0" smtClean="0"/>
              <a:t>divided into </a:t>
            </a:r>
            <a:r>
              <a:rPr lang="en-US" sz="2400" dirty="0"/>
              <a:t>four chambers. The two upper chambers are </a:t>
            </a:r>
            <a:r>
              <a:rPr lang="en-US" sz="2400" dirty="0" smtClean="0"/>
              <a:t>called atria</a:t>
            </a:r>
            <a:r>
              <a:rPr lang="en-US" sz="2400" dirty="0"/>
              <a:t>. The two lower chambers are ventricles. </a:t>
            </a:r>
            <a:r>
              <a:rPr lang="en-US" sz="2400" dirty="0" smtClean="0"/>
              <a:t>The chambers </a:t>
            </a:r>
            <a:r>
              <a:rPr lang="en-US" sz="2400" dirty="0"/>
              <a:t>on the left-hand side are completely </a:t>
            </a:r>
            <a:r>
              <a:rPr lang="en-US" sz="2400" dirty="0" smtClean="0"/>
              <a:t>separated from </a:t>
            </a:r>
            <a:r>
              <a:rPr lang="en-US" sz="2400" dirty="0"/>
              <a:t>the ones on the right-hand side by a septum.</a:t>
            </a:r>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108</a:t>
            </a:r>
            <a:endParaRPr lang="en-GB" sz="1200" b="1" dirty="0">
              <a:latin typeface="Arial" panose="020B0604020202020204" pitchFamily="34" charset="0"/>
              <a:cs typeface="Arial" panose="020B0604020202020204" pitchFamily="34" charset="0"/>
            </a:endParaRPr>
          </a:p>
        </p:txBody>
      </p:sp>
      <p:sp>
        <p:nvSpPr>
          <p:cNvPr id="11" name="Rectangle 10"/>
          <p:cNvSpPr/>
          <p:nvPr/>
        </p:nvSpPr>
        <p:spPr>
          <a:xfrm>
            <a:off x="5292079" y="4293096"/>
            <a:ext cx="3600401" cy="626701"/>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b="1" dirty="0"/>
              <a:t>Figure </a:t>
            </a:r>
            <a:r>
              <a:rPr lang="en-US" b="1" dirty="0" smtClean="0"/>
              <a:t>9.4 – </a:t>
            </a:r>
            <a:r>
              <a:rPr lang="en-US" dirty="0" smtClean="0"/>
              <a:t>Vertical section through a human heart</a:t>
            </a:r>
            <a:endParaRPr lang="en-GB" dirty="0"/>
          </a:p>
        </p:txBody>
      </p:sp>
      <p:pic>
        <p:nvPicPr>
          <p:cNvPr id="5122" name="Picture 2" descr="Image result for the heart"/>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5292081" y="1130235"/>
            <a:ext cx="3600400" cy="3101335"/>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Image result for the heart animation"/>
          <p:cNvPicPr>
            <a:picLocks noChangeAspect="1" noChangeArrowheads="1" noCrop="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563149" y="4981322"/>
            <a:ext cx="2969291" cy="1688037"/>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hlinkClick r:id="rId5" action="ppaction://hlinksldjump"/>
          </p:cNvPr>
          <p:cNvSpPr txBox="1"/>
          <p:nvPr/>
        </p:nvSpPr>
        <p:spPr>
          <a:xfrm>
            <a:off x="8200458" y="4565823"/>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513284418"/>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9.2 </a:t>
            </a:r>
            <a:r>
              <a:rPr lang="en-US" sz="4000" dirty="0"/>
              <a:t>– </a:t>
            </a:r>
            <a:r>
              <a:rPr lang="en-US" sz="4000" dirty="0" smtClean="0"/>
              <a:t>The Heart</a:t>
            </a:r>
            <a:endParaRPr lang="en-US" sz="4000" dirty="0"/>
          </a:p>
        </p:txBody>
      </p:sp>
      <p:sp>
        <p:nvSpPr>
          <p:cNvPr id="34" name="Rectangle 33"/>
          <p:cNvSpPr/>
          <p:nvPr/>
        </p:nvSpPr>
        <p:spPr>
          <a:xfrm>
            <a:off x="179513" y="1124744"/>
            <a:ext cx="5112567" cy="5632311"/>
          </a:xfrm>
          <a:prstGeom prst="rect">
            <a:avLst/>
          </a:prstGeom>
        </p:spPr>
        <p:txBody>
          <a:bodyPr wrap="square">
            <a:spAutoFit/>
          </a:bodyPr>
          <a:lstStyle/>
          <a:p>
            <a:pPr marL="355600" indent="-355600">
              <a:buClr>
                <a:srgbClr val="0070C0"/>
              </a:buClr>
              <a:buSzPct val="80000"/>
              <a:buFont typeface="Wingdings 3" panose="05040102010807070707" pitchFamily="18" charset="2"/>
              <a:buChar char=""/>
            </a:pPr>
            <a:r>
              <a:rPr lang="en-US" dirty="0"/>
              <a:t>If you look at Figures 9.2 and 9.4, you will see </a:t>
            </a:r>
            <a:r>
              <a:rPr lang="en-US" dirty="0" smtClean="0"/>
              <a:t>that blood </a:t>
            </a:r>
            <a:r>
              <a:rPr lang="en-US" dirty="0"/>
              <a:t>flows into the heart at the top, into the </a:t>
            </a:r>
            <a:r>
              <a:rPr lang="en-US" dirty="0" smtClean="0"/>
              <a:t>atria. Both </a:t>
            </a:r>
            <a:r>
              <a:rPr lang="en-US" dirty="0"/>
              <a:t>of the atria receive blood. The left atrium </a:t>
            </a:r>
            <a:r>
              <a:rPr lang="en-US" dirty="0" smtClean="0"/>
              <a:t>receives blood </a:t>
            </a:r>
            <a:r>
              <a:rPr lang="en-US" dirty="0"/>
              <a:t>from the pulmonary veins, which come from </a:t>
            </a:r>
            <a:r>
              <a:rPr lang="en-US" dirty="0" smtClean="0"/>
              <a:t>the lungs</a:t>
            </a:r>
            <a:r>
              <a:rPr lang="en-US" dirty="0"/>
              <a:t>. The right atrium receives blood from the rest </a:t>
            </a:r>
            <a:r>
              <a:rPr lang="en-US" dirty="0" smtClean="0"/>
              <a:t>of the </a:t>
            </a:r>
            <a:r>
              <a:rPr lang="en-US" dirty="0"/>
              <a:t>body, arriving through the venae </a:t>
            </a:r>
            <a:r>
              <a:rPr lang="en-US" dirty="0" err="1"/>
              <a:t>cavae</a:t>
            </a:r>
            <a:r>
              <a:rPr lang="en-US" dirty="0"/>
              <a:t> (</a:t>
            </a:r>
            <a:r>
              <a:rPr lang="en-US" dirty="0" smtClean="0"/>
              <a:t>singular: vena </a:t>
            </a:r>
            <a:r>
              <a:rPr lang="en-US" dirty="0"/>
              <a:t>cava).</a:t>
            </a:r>
          </a:p>
          <a:p>
            <a:pPr marL="355600" indent="-355600">
              <a:buClr>
                <a:srgbClr val="0070C0"/>
              </a:buClr>
              <a:buSzPct val="80000"/>
              <a:buFont typeface="Wingdings 3" panose="05040102010807070707" pitchFamily="18" charset="2"/>
              <a:buChar char=""/>
            </a:pPr>
            <a:r>
              <a:rPr lang="en-US" dirty="0"/>
              <a:t>From the atria, the blood flows into the ventricles.</a:t>
            </a:r>
          </a:p>
          <a:p>
            <a:pPr marL="355600" indent="-355600">
              <a:buClr>
                <a:srgbClr val="0070C0"/>
              </a:buClr>
              <a:buSzPct val="80000"/>
              <a:buFont typeface="Wingdings 3" panose="05040102010807070707" pitchFamily="18" charset="2"/>
              <a:buChar char=""/>
            </a:pPr>
            <a:r>
              <a:rPr lang="en-US" dirty="0"/>
              <a:t>The ventricles then pump it out of the heart. </a:t>
            </a:r>
            <a:r>
              <a:rPr lang="en-US" dirty="0" smtClean="0"/>
              <a:t>They do </a:t>
            </a:r>
            <a:r>
              <a:rPr lang="en-US" dirty="0"/>
              <a:t>this by contracting the muscle in their walls. </a:t>
            </a:r>
            <a:r>
              <a:rPr lang="en-US" dirty="0" smtClean="0"/>
              <a:t>The strong </a:t>
            </a:r>
            <a:r>
              <a:rPr lang="en-US" dirty="0"/>
              <a:t>cardiac muscle contracts with considerable </a:t>
            </a:r>
            <a:r>
              <a:rPr lang="en-US" dirty="0" smtClean="0"/>
              <a:t>force, squeezing </a:t>
            </a:r>
            <a:r>
              <a:rPr lang="en-US" dirty="0"/>
              <a:t>inwards on the blood inside the heart </a:t>
            </a:r>
            <a:r>
              <a:rPr lang="en-US" dirty="0" smtClean="0"/>
              <a:t>and pushing </a:t>
            </a:r>
            <a:r>
              <a:rPr lang="en-US" dirty="0"/>
              <a:t>it out. The blood in the left ventricle is </a:t>
            </a:r>
            <a:r>
              <a:rPr lang="en-US" dirty="0" smtClean="0"/>
              <a:t>pumped into </a:t>
            </a:r>
            <a:r>
              <a:rPr lang="en-US" dirty="0"/>
              <a:t>the aorta, which takes the blood around the body.</a:t>
            </a:r>
          </a:p>
          <a:p>
            <a:pPr marL="355600" indent="-355600">
              <a:buClr>
                <a:srgbClr val="0070C0"/>
              </a:buClr>
              <a:buSzPct val="80000"/>
              <a:buFont typeface="Wingdings 3" panose="05040102010807070707" pitchFamily="18" charset="2"/>
              <a:buChar char=""/>
            </a:pPr>
            <a:r>
              <a:rPr lang="en-US" dirty="0"/>
              <a:t>The right ventricle pumps blood into the </a:t>
            </a:r>
            <a:r>
              <a:rPr lang="en-US" dirty="0" smtClean="0"/>
              <a:t>pulmonary artery</a:t>
            </a:r>
            <a:r>
              <a:rPr lang="en-US" dirty="0"/>
              <a:t>, which takes it to the lungs.</a:t>
            </a:r>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108</a:t>
            </a:r>
            <a:endParaRPr lang="en-GB" sz="1200" b="1" dirty="0">
              <a:latin typeface="Arial" panose="020B0604020202020204" pitchFamily="34" charset="0"/>
              <a:cs typeface="Arial" panose="020B0604020202020204" pitchFamily="34" charset="0"/>
            </a:endParaRPr>
          </a:p>
        </p:txBody>
      </p:sp>
      <p:sp>
        <p:nvSpPr>
          <p:cNvPr id="11" name="Rectangle 10"/>
          <p:cNvSpPr/>
          <p:nvPr/>
        </p:nvSpPr>
        <p:spPr>
          <a:xfrm>
            <a:off x="5292080" y="5013176"/>
            <a:ext cx="3600400" cy="688256"/>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sz="2000" b="1" dirty="0"/>
              <a:t>Figure </a:t>
            </a:r>
            <a:r>
              <a:rPr lang="en-US" sz="2000" b="1" dirty="0" smtClean="0"/>
              <a:t>9.4 – </a:t>
            </a:r>
            <a:r>
              <a:rPr lang="en-US" sz="2000" dirty="0" smtClean="0"/>
              <a:t>Vertical section through a human heart</a:t>
            </a:r>
            <a:endParaRPr lang="en-GB" sz="2000" dirty="0"/>
          </a:p>
        </p:txBody>
      </p:sp>
      <p:pic>
        <p:nvPicPr>
          <p:cNvPr id="5122" name="Picture 2" descr="Image result for the heart"/>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5292081" y="1130235"/>
            <a:ext cx="3600400" cy="3707101"/>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hlinkClick r:id="rId4" action="ppaction://hlinkfile"/>
          </p:cNvPr>
          <p:cNvSpPr txBox="1"/>
          <p:nvPr/>
        </p:nvSpPr>
        <p:spPr>
          <a:xfrm>
            <a:off x="5801012" y="5877272"/>
            <a:ext cx="2582536" cy="707886"/>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sz="2000" b="1" dirty="0" smtClean="0"/>
              <a:t>How the Human Heart Works</a:t>
            </a:r>
            <a:endParaRPr lang="en-GB" sz="2000" b="1" dirty="0"/>
          </a:p>
        </p:txBody>
      </p:sp>
      <p:sp>
        <p:nvSpPr>
          <p:cNvPr id="10" name="TextBox 9">
            <a:hlinkClick r:id="rId5" action="ppaction://hlinksldjump"/>
          </p:cNvPr>
          <p:cNvSpPr txBox="1"/>
          <p:nvPr/>
        </p:nvSpPr>
        <p:spPr>
          <a:xfrm>
            <a:off x="8200458" y="4686235"/>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576960320"/>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Structure</a:t>
            </a:r>
            <a:endParaRPr lang="en-GB" b="1" dirty="0" smtClean="0"/>
          </a:p>
        </p:txBody>
      </p:sp>
      <p:sp>
        <p:nvSpPr>
          <p:cNvPr id="34" name="Rectangle 33"/>
          <p:cNvSpPr/>
          <p:nvPr/>
        </p:nvSpPr>
        <p:spPr>
          <a:xfrm>
            <a:off x="323527" y="1124744"/>
            <a:ext cx="8424935" cy="446276"/>
          </a:xfrm>
          <a:prstGeom prst="rect">
            <a:avLst/>
          </a:prstGeom>
        </p:spPr>
        <p:txBody>
          <a:bodyPr wrap="square">
            <a:spAutoFit/>
          </a:bodyPr>
          <a:lstStyle/>
          <a:p>
            <a:pPr>
              <a:buClr>
                <a:srgbClr val="0070C0"/>
              </a:buClr>
            </a:pPr>
            <a:r>
              <a:rPr lang="en-US" sz="2300" dirty="0"/>
              <a:t>All candidates must enter for three papers.</a:t>
            </a:r>
          </a:p>
        </p:txBody>
      </p:sp>
      <p:graphicFrame>
        <p:nvGraphicFramePr>
          <p:cNvPr id="3" name="Table 2"/>
          <p:cNvGraphicFramePr>
            <a:graphicFrameLocks noGrp="1"/>
          </p:cNvGraphicFramePr>
          <p:nvPr>
            <p:extLst>
              <p:ext uri="{D42A27DB-BD31-4B8C-83A1-F6EECF244321}">
                <p14:modId xmlns:p14="http://schemas.microsoft.com/office/powerpoint/2010/main" val="2233493188"/>
              </p:ext>
            </p:extLst>
          </p:nvPr>
        </p:nvGraphicFramePr>
        <p:xfrm>
          <a:off x="179512" y="1623080"/>
          <a:ext cx="8633235" cy="4956720"/>
        </p:xfrm>
        <a:graphic>
          <a:graphicData uri="http://schemas.openxmlformats.org/drawingml/2006/table">
            <a:tbl>
              <a:tblPr firstRow="1" bandRow="1">
                <a:tableStyleId>{5C22544A-7EE6-4342-B048-85BDC9FD1C3A}</a:tableStyleId>
              </a:tblPr>
              <a:tblGrid>
                <a:gridCol w="4275731"/>
                <a:gridCol w="221568"/>
                <a:gridCol w="4135936"/>
              </a:tblGrid>
              <a:tr h="360040">
                <a:tc>
                  <a:txBody>
                    <a:bodyPr/>
                    <a:lstStyle/>
                    <a:p>
                      <a:pPr marL="0" algn="l" rtl="0" eaLnBrk="1" latinLnBrk="0" hangingPunct="1"/>
                      <a:r>
                        <a:rPr kumimoji="0" lang="en-GB" sz="1600" b="1" kern="1200" dirty="0" smtClean="0">
                          <a:solidFill>
                            <a:schemeClr val="dk1"/>
                          </a:solidFill>
                          <a:latin typeface="Arial" panose="020B0604020202020204" pitchFamily="34" charset="0"/>
                          <a:ea typeface="+mn-ea"/>
                          <a:cs typeface="Arial" panose="020B0604020202020204" pitchFamily="34" charset="0"/>
                        </a:rPr>
                        <a:t>Core candidates take:</a:t>
                      </a:r>
                      <a:endParaRPr kumimoji="0" lang="en-GB" sz="1600" b="1" kern="1200" dirty="0">
                        <a:solidFill>
                          <a:schemeClr val="dk1"/>
                        </a:solidFill>
                        <a:latin typeface="Arial" panose="020B0604020202020204" pitchFamily="34" charset="0"/>
                        <a:ea typeface="+mn-ea"/>
                        <a:cs typeface="Arial" panose="020B0604020202020204" pitchFamily="34" charset="0"/>
                      </a:endParaRPr>
                    </a:p>
                  </a:txBody>
                  <a:tcPr>
                    <a:lnR w="12700" cap="flat" cmpd="sng" algn="ctr">
                      <a:noFill/>
                      <a:prstDash val="solid"/>
                      <a:round/>
                      <a:headEnd type="none" w="med" len="med"/>
                      <a:tailEnd type="none" w="med" len="med"/>
                    </a:lnR>
                  </a:tcPr>
                </a:tc>
                <a:tc>
                  <a:txBody>
                    <a:bodyPr/>
                    <a:lstStyle/>
                    <a:p>
                      <a:endParaRPr lang="en-GB" sz="1600" dirty="0">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kumimoji="0" lang="en-GB" sz="1600" kern="1200" dirty="0" smtClean="0">
                          <a:solidFill>
                            <a:schemeClr val="dk1"/>
                          </a:solidFill>
                          <a:latin typeface="Arial" panose="020B0604020202020204" pitchFamily="34" charset="0"/>
                          <a:ea typeface="+mn-ea"/>
                          <a:cs typeface="Arial" panose="020B0604020202020204" pitchFamily="34" charset="0"/>
                        </a:rPr>
                        <a:t>Extended candidates take:</a:t>
                      </a:r>
                      <a:endParaRPr kumimoji="0" lang="en-GB" sz="1600" kern="1200" dirty="0">
                        <a:solidFill>
                          <a:schemeClr val="dk1"/>
                        </a:solidFill>
                        <a:latin typeface="Arial" panose="020B0604020202020204" pitchFamily="34" charset="0"/>
                        <a:ea typeface="+mn-ea"/>
                        <a:cs typeface="Arial" panose="020B0604020202020204" pitchFamily="34" charset="0"/>
                      </a:endParaRPr>
                    </a:p>
                  </a:txBody>
                  <a:tcPr>
                    <a:lnL w="12700" cmpd="sng">
                      <a:noFill/>
                    </a:lnL>
                  </a:tcPr>
                </a:tc>
              </a:tr>
              <a:tr h="2165960">
                <a:tc>
                  <a:txBody>
                    <a:bodyPr/>
                    <a:lstStyle/>
                    <a:p>
                      <a:r>
                        <a:rPr kumimoji="0" lang="en-GB"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1                                        </a:t>
                      </a:r>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Multiple Choice                             30%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four-choice multiple-choice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Core subject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content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C–G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R w="12700" cmpd="sng">
                      <a:noFill/>
                    </a:lnR>
                  </a:tcPr>
                </a:tc>
                <a:tc>
                  <a:txBody>
                    <a:bodyPr/>
                    <a:lstStyle/>
                    <a:p>
                      <a:endParaRPr lang="en-GB" sz="1600" dirty="0">
                        <a:latin typeface="Arial" panose="020B0604020202020204" pitchFamily="34" charset="0"/>
                        <a:cs typeface="Arial" panose="020B0604020202020204"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GB"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2                                     </a:t>
                      </a:r>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Multiple Choice                          30%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four-choice multiple-choice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Extended</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subject content (Core and Supplement)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L w="12700" cmpd="sng">
                      <a:noFill/>
                    </a:lnL>
                  </a:tcPr>
                </a:tc>
              </a:tr>
              <a:tr h="388560">
                <a:tc>
                  <a:txBody>
                    <a:bodyPr/>
                    <a:lstStyle/>
                    <a:p>
                      <a:r>
                        <a:rPr lang="en-GB" sz="1600" dirty="0" smtClean="0">
                          <a:latin typeface="Arial" panose="020B0604020202020204" pitchFamily="34" charset="0"/>
                          <a:cs typeface="Arial" panose="020B0604020202020204" pitchFamily="34" charset="0"/>
                        </a:rPr>
                        <a:t>and Core candidates take:</a:t>
                      </a:r>
                      <a:endParaRPr lang="en-GB" sz="1600" dirty="0">
                        <a:latin typeface="Arial" panose="020B0604020202020204" pitchFamily="34" charset="0"/>
                        <a:cs typeface="Arial" panose="020B0604020202020204" pitchFamily="34" charset="0"/>
                      </a:endParaRPr>
                    </a:p>
                  </a:txBody>
                  <a:tcPr>
                    <a:lnR w="12700" cmpd="sng">
                      <a:noFill/>
                    </a:lnR>
                    <a:solidFill>
                      <a:srgbClr val="92D050"/>
                    </a:solidFill>
                  </a:tcPr>
                </a:tc>
                <a:tc>
                  <a:txBody>
                    <a:bodyPr/>
                    <a:lstStyle/>
                    <a:p>
                      <a:endParaRPr lang="en-GB" sz="1600" dirty="0">
                        <a:latin typeface="Arial" panose="020B0604020202020204" pitchFamily="34" charset="0"/>
                        <a:cs typeface="Arial" panose="020B060402020202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GB" sz="1600" dirty="0" smtClean="0">
                          <a:latin typeface="Arial" panose="020B0604020202020204" pitchFamily="34" charset="0"/>
                          <a:cs typeface="Arial" panose="020B0604020202020204" pitchFamily="34" charset="0"/>
                        </a:rPr>
                        <a:t>and Extended candidates take:</a:t>
                      </a:r>
                      <a:endParaRPr lang="en-GB" sz="1600" dirty="0">
                        <a:latin typeface="Arial" panose="020B0604020202020204" pitchFamily="34" charset="0"/>
                        <a:cs typeface="Arial" panose="020B0604020202020204" pitchFamily="34" charset="0"/>
                      </a:endParaRPr>
                    </a:p>
                  </a:txBody>
                  <a:tcPr>
                    <a:lnL w="12700" cmpd="sng">
                      <a:noFill/>
                    </a:lnL>
                    <a:solidFill>
                      <a:srgbClr val="92D050"/>
                    </a:solidFill>
                  </a:tcPr>
                </a:tc>
              </a:tr>
              <a:tr h="1584176">
                <a:tc>
                  <a:txBody>
                    <a:bodyPr/>
                    <a:lstStyle/>
                    <a:p>
                      <a:r>
                        <a:rPr kumimoji="0" lang="en-US"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3                             </a:t>
                      </a: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Theory                               50%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80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Short-answer and structured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Core subject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content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C–G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R w="12700" cmpd="sng">
                      <a:noFill/>
                    </a:lnR>
                  </a:tcPr>
                </a:tc>
                <a:tc>
                  <a:txBody>
                    <a:bodyPr/>
                    <a:lstStyle/>
                    <a:p>
                      <a:endParaRPr lang="en-GB" sz="1600" dirty="0">
                        <a:latin typeface="Arial" panose="020B0604020202020204" pitchFamily="34" charset="0"/>
                        <a:cs typeface="Arial" panose="020B060402020202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US"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4                          </a:t>
                      </a: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Theory                            50%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80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Short-answer and structured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Extended</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subject content (Core and Supplement)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L w="12700" cmpd="sng">
                      <a:noFill/>
                    </a:lnL>
                  </a:tcPr>
                </a:tc>
              </a:tr>
            </a:tbl>
          </a:graphicData>
        </a:graphic>
      </p:graphicFrame>
    </p:spTree>
    <p:extLst>
      <p:ext uri="{BB962C8B-B14F-4D97-AF65-F5344CB8AC3E}">
        <p14:creationId xmlns:p14="http://schemas.microsoft.com/office/powerpoint/2010/main" val="3558591042"/>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9.2 </a:t>
            </a:r>
            <a:r>
              <a:rPr lang="en-US" sz="4000" dirty="0"/>
              <a:t>– </a:t>
            </a:r>
            <a:r>
              <a:rPr lang="en-US" sz="4000" dirty="0" smtClean="0"/>
              <a:t>The Heart</a:t>
            </a:r>
            <a:endParaRPr lang="en-US" sz="4000" dirty="0"/>
          </a:p>
        </p:txBody>
      </p:sp>
      <p:sp>
        <p:nvSpPr>
          <p:cNvPr id="34" name="Rectangle 33"/>
          <p:cNvSpPr/>
          <p:nvPr/>
        </p:nvSpPr>
        <p:spPr>
          <a:xfrm>
            <a:off x="179513" y="1124744"/>
            <a:ext cx="5112567" cy="5589222"/>
          </a:xfrm>
          <a:prstGeom prst="rect">
            <a:avLst/>
          </a:prstGeom>
        </p:spPr>
        <p:txBody>
          <a:bodyPr wrap="square">
            <a:spAutoFit/>
          </a:bodyPr>
          <a:lstStyle/>
          <a:p>
            <a:pPr marL="355600" indent="-355600">
              <a:buClr>
                <a:srgbClr val="0070C0"/>
              </a:buClr>
              <a:buSzPct val="80000"/>
              <a:buFont typeface="Wingdings 3" panose="05040102010807070707" pitchFamily="18" charset="2"/>
              <a:buChar char=""/>
            </a:pPr>
            <a:r>
              <a:rPr lang="en-US" sz="1880" dirty="0"/>
              <a:t>The function of the ventricles is quite different </a:t>
            </a:r>
            <a:r>
              <a:rPr lang="en-US" sz="1880" dirty="0" smtClean="0"/>
              <a:t>from the </a:t>
            </a:r>
            <a:r>
              <a:rPr lang="en-US" sz="1880" dirty="0"/>
              <a:t>function of the atria. The atria simply receive </a:t>
            </a:r>
            <a:r>
              <a:rPr lang="en-US" sz="1880" dirty="0" smtClean="0"/>
              <a:t>blood, from </a:t>
            </a:r>
            <a:r>
              <a:rPr lang="en-US" sz="1880" dirty="0"/>
              <a:t>either the lungs or the body, and supply it to </a:t>
            </a:r>
            <a:r>
              <a:rPr lang="en-US" sz="1880" dirty="0" smtClean="0"/>
              <a:t>the ventricles</a:t>
            </a:r>
            <a:r>
              <a:rPr lang="en-US" sz="1880" dirty="0"/>
              <a:t>. </a:t>
            </a:r>
            <a:endParaRPr lang="en-US" sz="1880" dirty="0" smtClean="0"/>
          </a:p>
          <a:p>
            <a:pPr marL="355600" indent="-355600">
              <a:buClr>
                <a:srgbClr val="0070C0"/>
              </a:buClr>
              <a:buSzPct val="80000"/>
              <a:buFont typeface="Wingdings 3" panose="05040102010807070707" pitchFamily="18" charset="2"/>
              <a:buChar char=""/>
            </a:pPr>
            <a:r>
              <a:rPr lang="en-US" sz="1880" dirty="0" smtClean="0"/>
              <a:t>The </a:t>
            </a:r>
            <a:r>
              <a:rPr lang="en-US" sz="1880" dirty="0"/>
              <a:t>ventricles pump blood out of the </a:t>
            </a:r>
            <a:r>
              <a:rPr lang="en-US" sz="1880" dirty="0" smtClean="0"/>
              <a:t>heart and </a:t>
            </a:r>
            <a:r>
              <a:rPr lang="en-US" sz="1880" dirty="0"/>
              <a:t>all around the body. To help them do this, </a:t>
            </a:r>
            <a:r>
              <a:rPr lang="en-US" sz="1880" dirty="0" smtClean="0"/>
              <a:t>the ventricles </a:t>
            </a:r>
            <a:r>
              <a:rPr lang="en-US" sz="1880" dirty="0"/>
              <a:t>have much thicker, more muscular walls </a:t>
            </a:r>
            <a:r>
              <a:rPr lang="en-US" sz="1880" dirty="0" smtClean="0"/>
              <a:t>than the </a:t>
            </a:r>
            <a:r>
              <a:rPr lang="en-US" sz="1880" dirty="0"/>
              <a:t>atria.</a:t>
            </a:r>
          </a:p>
          <a:p>
            <a:pPr marL="355600" indent="-355600">
              <a:buClr>
                <a:srgbClr val="0070C0"/>
              </a:buClr>
              <a:buSzPct val="80000"/>
              <a:buFont typeface="Wingdings 3" panose="05040102010807070707" pitchFamily="18" charset="2"/>
              <a:buChar char=""/>
            </a:pPr>
            <a:r>
              <a:rPr lang="en-US" sz="1880" dirty="0"/>
              <a:t>There is also a difference in the thickness of the </a:t>
            </a:r>
            <a:r>
              <a:rPr lang="en-US" sz="1880" dirty="0" smtClean="0"/>
              <a:t>walls of </a:t>
            </a:r>
            <a:r>
              <a:rPr lang="en-US" sz="1880" dirty="0"/>
              <a:t>the right and left ventricles. </a:t>
            </a:r>
            <a:r>
              <a:rPr lang="en-US" sz="1880" dirty="0">
                <a:solidFill>
                  <a:srgbClr val="FF0000"/>
                </a:solidFill>
              </a:rPr>
              <a:t>The right ventricle </a:t>
            </a:r>
            <a:r>
              <a:rPr lang="en-US" sz="1880" dirty="0" smtClean="0">
                <a:solidFill>
                  <a:srgbClr val="FF0000"/>
                </a:solidFill>
              </a:rPr>
              <a:t>pumps blood </a:t>
            </a:r>
            <a:r>
              <a:rPr lang="en-US" sz="1880" dirty="0">
                <a:solidFill>
                  <a:srgbClr val="FF0000"/>
                </a:solidFill>
              </a:rPr>
              <a:t>to the lungs</a:t>
            </a:r>
            <a:r>
              <a:rPr lang="en-US" sz="1880" dirty="0"/>
              <a:t>, which are very close to the heart.</a:t>
            </a:r>
          </a:p>
          <a:p>
            <a:pPr marL="355600" indent="-355600">
              <a:buClr>
                <a:srgbClr val="0070C0"/>
              </a:buClr>
              <a:buSzPct val="80000"/>
              <a:buFont typeface="Wingdings 3" panose="05040102010807070707" pitchFamily="18" charset="2"/>
              <a:buChar char=""/>
            </a:pPr>
            <a:r>
              <a:rPr lang="en-US" sz="1880" dirty="0">
                <a:solidFill>
                  <a:srgbClr val="FF0000"/>
                </a:solidFill>
              </a:rPr>
              <a:t>The left ventricle, however, pumps blood all </a:t>
            </a:r>
            <a:r>
              <a:rPr lang="en-US" sz="1880" dirty="0" smtClean="0">
                <a:solidFill>
                  <a:srgbClr val="FF0000"/>
                </a:solidFill>
              </a:rPr>
              <a:t>around the </a:t>
            </a:r>
            <a:r>
              <a:rPr lang="en-US" sz="1880" dirty="0">
                <a:solidFill>
                  <a:srgbClr val="FF0000"/>
                </a:solidFill>
              </a:rPr>
              <a:t>body</a:t>
            </a:r>
            <a:r>
              <a:rPr lang="en-US" sz="1880" dirty="0"/>
              <a:t>. The left ventricle has an especially thick </a:t>
            </a:r>
            <a:r>
              <a:rPr lang="en-US" sz="1880" dirty="0" smtClean="0"/>
              <a:t>wall of </a:t>
            </a:r>
            <a:r>
              <a:rPr lang="en-US" sz="1880" dirty="0"/>
              <a:t>muscle to enable it to do this. The blood flowing </a:t>
            </a:r>
            <a:r>
              <a:rPr lang="en-US" sz="1880" dirty="0" smtClean="0"/>
              <a:t>to the </a:t>
            </a:r>
            <a:r>
              <a:rPr lang="en-US" sz="1880" dirty="0"/>
              <a:t>lungs in the pulmonary artery has a much </a:t>
            </a:r>
            <a:r>
              <a:rPr lang="en-US" sz="1880" dirty="0" smtClean="0"/>
              <a:t>lower pressure </a:t>
            </a:r>
            <a:r>
              <a:rPr lang="en-US" sz="1880" dirty="0"/>
              <a:t>than the blood in the aorta.</a:t>
            </a:r>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109</a:t>
            </a:r>
            <a:endParaRPr lang="en-GB" sz="1200" b="1" dirty="0">
              <a:latin typeface="Arial" panose="020B0604020202020204" pitchFamily="34" charset="0"/>
              <a:cs typeface="Arial" panose="020B0604020202020204" pitchFamily="34" charset="0"/>
            </a:endParaRPr>
          </a:p>
        </p:txBody>
      </p:sp>
      <p:sp>
        <p:nvSpPr>
          <p:cNvPr id="11" name="Rectangle 10"/>
          <p:cNvSpPr/>
          <p:nvPr/>
        </p:nvSpPr>
        <p:spPr>
          <a:xfrm>
            <a:off x="5292080" y="5013176"/>
            <a:ext cx="3600400" cy="688256"/>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sz="2000" b="1" dirty="0"/>
              <a:t>Figure </a:t>
            </a:r>
            <a:r>
              <a:rPr lang="en-US" sz="2000" b="1" dirty="0" smtClean="0"/>
              <a:t>9.4 – </a:t>
            </a:r>
            <a:r>
              <a:rPr lang="en-US" sz="2000" dirty="0" smtClean="0"/>
              <a:t>Vertical section through a human heart</a:t>
            </a:r>
            <a:endParaRPr lang="en-GB" sz="2000" dirty="0"/>
          </a:p>
        </p:txBody>
      </p:sp>
      <p:pic>
        <p:nvPicPr>
          <p:cNvPr id="5122" name="Picture 2" descr="Image result for the heart"/>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5292081" y="1130235"/>
            <a:ext cx="3600400" cy="3707101"/>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hlinkClick r:id="rId4" action="ppaction://hlinkfile"/>
          </p:cNvPr>
          <p:cNvSpPr txBox="1"/>
          <p:nvPr/>
        </p:nvSpPr>
        <p:spPr>
          <a:xfrm>
            <a:off x="5801012" y="5877272"/>
            <a:ext cx="2582536" cy="707886"/>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sz="2000" b="1" dirty="0" smtClean="0"/>
              <a:t>How the Human Heart Works</a:t>
            </a:r>
            <a:endParaRPr lang="en-GB" sz="2000" b="1" dirty="0"/>
          </a:p>
        </p:txBody>
      </p:sp>
      <p:sp>
        <p:nvSpPr>
          <p:cNvPr id="9" name="TextBox 8">
            <a:hlinkClick r:id="rId5" action="ppaction://hlinksldjump"/>
          </p:cNvPr>
          <p:cNvSpPr txBox="1"/>
          <p:nvPr/>
        </p:nvSpPr>
        <p:spPr>
          <a:xfrm>
            <a:off x="8200458" y="4686235"/>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443422973"/>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9.2 </a:t>
            </a:r>
            <a:r>
              <a:rPr lang="en-US" sz="4000" dirty="0"/>
              <a:t>– </a:t>
            </a:r>
            <a:r>
              <a:rPr lang="en-US" sz="4000" dirty="0" smtClean="0"/>
              <a:t>The Heart</a:t>
            </a:r>
            <a:endParaRPr lang="en-US" sz="4000" dirty="0"/>
          </a:p>
        </p:txBody>
      </p:sp>
      <p:sp>
        <p:nvSpPr>
          <p:cNvPr id="34" name="Rectangle 33"/>
          <p:cNvSpPr/>
          <p:nvPr/>
        </p:nvSpPr>
        <p:spPr>
          <a:xfrm>
            <a:off x="179513" y="1660035"/>
            <a:ext cx="8712967" cy="5004000"/>
          </a:xfrm>
          <a:prstGeom prst="rect">
            <a:avLst/>
          </a:prstGeom>
          <a:solidFill>
            <a:schemeClr val="accent5">
              <a:lumMod val="20000"/>
              <a:lumOff val="80000"/>
            </a:schemeClr>
          </a:solidFill>
          <a:ln w="57150">
            <a:solidFill>
              <a:schemeClr val="accent5">
                <a:lumMod val="50000"/>
              </a:schemeClr>
            </a:solidFill>
          </a:ln>
        </p:spPr>
        <p:txBody>
          <a:bodyPr wrap="square">
            <a:spAutoFit/>
          </a:bodyPr>
          <a:lstStyle/>
          <a:p>
            <a:pPr marL="620713" indent="-620713">
              <a:buClr>
                <a:srgbClr val="0070C0"/>
              </a:buClr>
              <a:buSzPct val="80000"/>
            </a:pPr>
            <a:r>
              <a:rPr lang="en-US" sz="1940" b="1" dirty="0"/>
              <a:t>9.1</a:t>
            </a:r>
            <a:r>
              <a:rPr lang="en-US" sz="1940" dirty="0"/>
              <a:t> </a:t>
            </a:r>
            <a:r>
              <a:rPr lang="en-US" sz="1940" dirty="0" smtClean="0"/>
              <a:t>	Describe </a:t>
            </a:r>
            <a:r>
              <a:rPr lang="en-US" sz="1940" dirty="0"/>
              <a:t>the human circulatory system, </a:t>
            </a:r>
            <a:r>
              <a:rPr lang="en-US" sz="1940" dirty="0" smtClean="0"/>
              <a:t>using the </a:t>
            </a:r>
            <a:r>
              <a:rPr lang="en-US" sz="1940" dirty="0"/>
              <a:t>words blood </a:t>
            </a:r>
            <a:r>
              <a:rPr lang="en-US" sz="1940" dirty="0" smtClean="0"/>
              <a:t/>
            </a:r>
            <a:br>
              <a:rPr lang="en-US" sz="1940" dirty="0" smtClean="0"/>
            </a:br>
            <a:r>
              <a:rPr lang="en-US" sz="1940" dirty="0" smtClean="0"/>
              <a:t>vessels</a:t>
            </a:r>
            <a:r>
              <a:rPr lang="en-US" sz="1940" dirty="0"/>
              <a:t>, pump and valves.</a:t>
            </a:r>
          </a:p>
          <a:p>
            <a:pPr marL="620713" indent="-620713">
              <a:buClr>
                <a:srgbClr val="0070C0"/>
              </a:buClr>
              <a:buSzPct val="80000"/>
            </a:pPr>
            <a:r>
              <a:rPr lang="en-US" sz="1940" b="1" dirty="0"/>
              <a:t>9.2</a:t>
            </a:r>
            <a:r>
              <a:rPr lang="en-US" sz="1940" dirty="0"/>
              <a:t> </a:t>
            </a:r>
            <a:r>
              <a:rPr lang="en-US" sz="1940" dirty="0" smtClean="0"/>
              <a:t>	What </a:t>
            </a:r>
            <a:r>
              <a:rPr lang="en-US" sz="1940" dirty="0"/>
              <a:t>is oxygenated blood?</a:t>
            </a:r>
          </a:p>
          <a:p>
            <a:pPr marL="620713" indent="-620713">
              <a:buClr>
                <a:srgbClr val="0070C0"/>
              </a:buClr>
              <a:buSzPct val="80000"/>
            </a:pPr>
            <a:r>
              <a:rPr lang="en-US" sz="1940" b="1" dirty="0"/>
              <a:t>9.3</a:t>
            </a:r>
            <a:r>
              <a:rPr lang="en-US" sz="1940" dirty="0"/>
              <a:t> </a:t>
            </a:r>
            <a:r>
              <a:rPr lang="en-US" sz="1940" dirty="0" smtClean="0"/>
              <a:t>	Where </a:t>
            </a:r>
            <a:r>
              <a:rPr lang="en-US" sz="1940" dirty="0"/>
              <a:t>does blood become oxygenated?</a:t>
            </a:r>
          </a:p>
          <a:p>
            <a:pPr marL="620713" indent="-620713">
              <a:buClr>
                <a:srgbClr val="0070C0"/>
              </a:buClr>
              <a:buSzPct val="80000"/>
            </a:pPr>
            <a:r>
              <a:rPr lang="en-US" sz="1940" b="1" dirty="0"/>
              <a:t>9.4</a:t>
            </a:r>
            <a:r>
              <a:rPr lang="en-US" sz="1940" dirty="0"/>
              <a:t> </a:t>
            </a:r>
            <a:r>
              <a:rPr lang="en-US" sz="1940" dirty="0" smtClean="0"/>
              <a:t>	Which </a:t>
            </a:r>
            <a:r>
              <a:rPr lang="en-US" sz="1940" dirty="0"/>
              <a:t>side of the heart contains </a:t>
            </a:r>
            <a:r>
              <a:rPr lang="en-US" sz="1940" dirty="0" smtClean="0"/>
              <a:t>oxygenated blood</a:t>
            </a:r>
            <a:r>
              <a:rPr lang="en-US" sz="1940" dirty="0"/>
              <a:t>?</a:t>
            </a:r>
          </a:p>
          <a:p>
            <a:pPr marL="620713" indent="-620713">
              <a:buClr>
                <a:srgbClr val="0070C0"/>
              </a:buClr>
              <a:buSzPct val="80000"/>
            </a:pPr>
            <a:r>
              <a:rPr lang="en-US" sz="1940" b="1" dirty="0" smtClean="0"/>
              <a:t>9.5</a:t>
            </a:r>
            <a:r>
              <a:rPr lang="en-US" sz="1940" dirty="0" smtClean="0"/>
              <a:t> 	Explain </a:t>
            </a:r>
            <a:r>
              <a:rPr lang="en-US" sz="1940" dirty="0"/>
              <a:t>the difference between a </a:t>
            </a:r>
            <a:r>
              <a:rPr lang="en-US" sz="1940" dirty="0" smtClean="0"/>
              <a:t>double circulatory </a:t>
            </a:r>
            <a:r>
              <a:rPr lang="en-US" sz="1940" dirty="0"/>
              <a:t>system and a single </a:t>
            </a:r>
            <a:r>
              <a:rPr lang="en-US" sz="1940" dirty="0" smtClean="0"/>
              <a:t>circulatory system</a:t>
            </a:r>
            <a:r>
              <a:rPr lang="en-US" sz="1940" dirty="0"/>
              <a:t>.</a:t>
            </a:r>
          </a:p>
          <a:p>
            <a:pPr marL="620713" indent="-620713">
              <a:buClr>
                <a:srgbClr val="0070C0"/>
              </a:buClr>
              <a:buSzPct val="80000"/>
            </a:pPr>
            <a:r>
              <a:rPr lang="en-US" sz="1940" b="1" dirty="0" smtClean="0"/>
              <a:t>9.6</a:t>
            </a:r>
            <a:r>
              <a:rPr lang="en-US" sz="1940" dirty="0" smtClean="0"/>
              <a:t> 	What </a:t>
            </a:r>
            <a:r>
              <a:rPr lang="en-US" sz="1940" dirty="0"/>
              <a:t>are the advantages of a double </a:t>
            </a:r>
            <a:r>
              <a:rPr lang="en-US" sz="1940" dirty="0" smtClean="0"/>
              <a:t>circulatory system</a:t>
            </a:r>
            <a:r>
              <a:rPr lang="en-US" sz="1940" dirty="0"/>
              <a:t>?</a:t>
            </a:r>
          </a:p>
          <a:p>
            <a:pPr marL="620713" indent="-620713">
              <a:buClr>
                <a:srgbClr val="0070C0"/>
              </a:buClr>
              <a:buSzPct val="80000"/>
            </a:pPr>
            <a:r>
              <a:rPr lang="en-US" sz="1940" b="1" dirty="0" smtClean="0"/>
              <a:t>9.7</a:t>
            </a:r>
            <a:r>
              <a:rPr lang="en-US" sz="1940" dirty="0" smtClean="0"/>
              <a:t> 	Which </a:t>
            </a:r>
            <a:r>
              <a:rPr lang="en-US" sz="1940" dirty="0"/>
              <a:t>parts of the heart receive blood </a:t>
            </a:r>
            <a:r>
              <a:rPr lang="en-US" sz="1940" dirty="0" smtClean="0"/>
              <a:t>from </a:t>
            </a:r>
            <a:r>
              <a:rPr lang="en-US" sz="1940" b="1" dirty="0" smtClean="0"/>
              <a:t>a</a:t>
            </a:r>
            <a:r>
              <a:rPr lang="en-US" sz="1940" dirty="0" smtClean="0"/>
              <a:t> </a:t>
            </a:r>
            <a:r>
              <a:rPr lang="en-US" sz="1940" dirty="0"/>
              <a:t>the lungs, and </a:t>
            </a:r>
            <a:r>
              <a:rPr lang="en-US" sz="1940" b="1" dirty="0"/>
              <a:t>b </a:t>
            </a:r>
            <a:r>
              <a:rPr lang="en-US" sz="1940" dirty="0"/>
              <a:t>the body?</a:t>
            </a:r>
          </a:p>
          <a:p>
            <a:pPr marL="620713" indent="-620713">
              <a:buClr>
                <a:srgbClr val="0070C0"/>
              </a:buClr>
              <a:buSzPct val="80000"/>
            </a:pPr>
            <a:r>
              <a:rPr lang="en-US" sz="1940" b="1" dirty="0" smtClean="0"/>
              <a:t>9.8</a:t>
            </a:r>
            <a:r>
              <a:rPr lang="en-US" sz="1940" dirty="0" smtClean="0"/>
              <a:t> 	Where </a:t>
            </a:r>
            <a:r>
              <a:rPr lang="en-US" sz="1940" dirty="0"/>
              <a:t>are the one-way valves found in the heart?</a:t>
            </a:r>
          </a:p>
          <a:p>
            <a:pPr marL="620713" indent="-620713">
              <a:buClr>
                <a:srgbClr val="0070C0"/>
              </a:buClr>
              <a:buSzPct val="80000"/>
            </a:pPr>
            <a:r>
              <a:rPr lang="en-US" sz="1940" b="1" dirty="0" smtClean="0"/>
              <a:t>9.9</a:t>
            </a:r>
            <a:r>
              <a:rPr lang="en-US" sz="1940" dirty="0" smtClean="0"/>
              <a:t> 	Which </a:t>
            </a:r>
            <a:r>
              <a:rPr lang="en-US" sz="1940" dirty="0"/>
              <a:t>structure in the heart </a:t>
            </a:r>
            <a:r>
              <a:rPr lang="en-US" sz="1940" dirty="0" smtClean="0"/>
              <a:t>separates oxygenated </a:t>
            </a:r>
            <a:r>
              <a:rPr lang="en-US" sz="1940" dirty="0"/>
              <a:t>blood from deoxygenated blood?</a:t>
            </a:r>
          </a:p>
          <a:p>
            <a:pPr marL="620713" indent="-620713">
              <a:buClr>
                <a:srgbClr val="0070C0"/>
              </a:buClr>
              <a:buSzPct val="80000"/>
            </a:pPr>
            <a:r>
              <a:rPr lang="en-US" sz="1940" b="1" dirty="0" smtClean="0"/>
              <a:t>9.10</a:t>
            </a:r>
            <a:r>
              <a:rPr lang="en-US" sz="1940" dirty="0" smtClean="0"/>
              <a:t> 	Which </a:t>
            </a:r>
            <a:r>
              <a:rPr lang="en-US" sz="1940" dirty="0"/>
              <a:t>parts of the heart pump blood </a:t>
            </a:r>
            <a:r>
              <a:rPr lang="en-US" sz="1940" dirty="0" smtClean="0"/>
              <a:t>into </a:t>
            </a:r>
            <a:r>
              <a:rPr lang="en-US" sz="1940" b="1" dirty="0" smtClean="0"/>
              <a:t>a </a:t>
            </a:r>
            <a:r>
              <a:rPr lang="en-US" sz="1940" dirty="0"/>
              <a:t>the pulmonary artery, and </a:t>
            </a:r>
            <a:r>
              <a:rPr lang="en-US" sz="1940" b="1" dirty="0"/>
              <a:t>b </a:t>
            </a:r>
            <a:r>
              <a:rPr lang="en-US" sz="1940" dirty="0"/>
              <a:t>the aorta?</a:t>
            </a:r>
          </a:p>
          <a:p>
            <a:pPr marL="620713" indent="-620713">
              <a:buClr>
                <a:srgbClr val="0070C0"/>
              </a:buClr>
              <a:buSzPct val="80000"/>
            </a:pPr>
            <a:r>
              <a:rPr lang="en-US" sz="1940" b="1" dirty="0" smtClean="0"/>
              <a:t>9.11</a:t>
            </a:r>
            <a:r>
              <a:rPr lang="en-US" sz="1940" dirty="0" smtClean="0"/>
              <a:t> 	Why </a:t>
            </a:r>
            <a:r>
              <a:rPr lang="en-US" sz="1940" dirty="0"/>
              <a:t>do the ventricles have thicker walls </a:t>
            </a:r>
            <a:r>
              <a:rPr lang="en-US" sz="1940" dirty="0" smtClean="0"/>
              <a:t>than the </a:t>
            </a:r>
            <a:r>
              <a:rPr lang="en-US" sz="1940" dirty="0"/>
              <a:t>atria?</a:t>
            </a:r>
          </a:p>
          <a:p>
            <a:pPr marL="620713" indent="-620713">
              <a:buClr>
                <a:srgbClr val="0070C0"/>
              </a:buClr>
              <a:buSzPct val="80000"/>
            </a:pPr>
            <a:r>
              <a:rPr lang="en-US" sz="1940" b="1" dirty="0" smtClean="0"/>
              <a:t>9.12</a:t>
            </a:r>
            <a:r>
              <a:rPr lang="en-US" sz="1940" dirty="0" smtClean="0"/>
              <a:t> 	Why </a:t>
            </a:r>
            <a:r>
              <a:rPr lang="en-US" sz="1940" dirty="0"/>
              <a:t>does the left ventricle have a thicker </a:t>
            </a:r>
            <a:r>
              <a:rPr lang="en-US" sz="1940" dirty="0" smtClean="0"/>
              <a:t>wall than </a:t>
            </a:r>
            <a:r>
              <a:rPr lang="en-US" sz="1940" dirty="0"/>
              <a:t>the right ventricle?</a:t>
            </a:r>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109</a:t>
            </a:r>
            <a:endParaRPr lang="en-GB" sz="1200" b="1" dirty="0">
              <a:latin typeface="Arial" panose="020B0604020202020204" pitchFamily="34" charset="0"/>
              <a:cs typeface="Arial" panose="020B0604020202020204" pitchFamily="34" charset="0"/>
            </a:endParaRPr>
          </a:p>
        </p:txBody>
      </p:sp>
      <p:sp>
        <p:nvSpPr>
          <p:cNvPr id="9" name="Rectangle 8"/>
          <p:cNvSpPr/>
          <p:nvPr/>
        </p:nvSpPr>
        <p:spPr>
          <a:xfrm>
            <a:off x="179512" y="1124744"/>
            <a:ext cx="8712968" cy="430887"/>
          </a:xfrm>
          <a:prstGeom prst="rect">
            <a:avLst/>
          </a:prstGeom>
          <a:solidFill>
            <a:srgbClr val="C1D6FF"/>
          </a:solidFill>
          <a:ln w="57150">
            <a:solidFill>
              <a:srgbClr val="002060"/>
            </a:solidFill>
          </a:ln>
        </p:spPr>
        <p:txBody>
          <a:bodyPr wrap="square">
            <a:spAutoFit/>
          </a:bodyPr>
          <a:lstStyle/>
          <a:p>
            <a:pPr>
              <a:buClr>
                <a:srgbClr val="C00000"/>
              </a:buClr>
              <a:tabLst>
                <a:tab pos="2420938" algn="l"/>
              </a:tabLst>
            </a:pPr>
            <a:r>
              <a:rPr lang="en-US" sz="2200" b="1" dirty="0" smtClean="0">
                <a:solidFill>
                  <a:srgbClr val="C00000"/>
                </a:solidFill>
                <a:latin typeface="Arial" panose="020B0604020202020204" pitchFamily="34" charset="0"/>
                <a:cs typeface="Arial" panose="020B0604020202020204" pitchFamily="34" charset="0"/>
                <a:hlinkClick r:id="rId3" action="ppaction://hlinkfile"/>
              </a:rPr>
              <a:t>Activity 9.1 - </a:t>
            </a:r>
            <a:r>
              <a:rPr lang="en-US" sz="2200" dirty="0" smtClean="0">
                <a:latin typeface="Arial" panose="020B0604020202020204" pitchFamily="34" charset="0"/>
                <a:cs typeface="Arial" panose="020B0604020202020204" pitchFamily="34" charset="0"/>
                <a:hlinkClick r:id="rId3" action="ppaction://hlinkfile"/>
              </a:rPr>
              <a:t>Dissecting a heart</a:t>
            </a:r>
            <a:endParaRPr lang="en-US" sz="2200" dirty="0">
              <a:latin typeface="Arial" panose="020B0604020202020204" pitchFamily="34" charset="0"/>
              <a:cs typeface="Arial" panose="020B0604020202020204" pitchFamily="34" charset="0"/>
            </a:endParaRPr>
          </a:p>
        </p:txBody>
      </p:sp>
      <p:sp>
        <p:nvSpPr>
          <p:cNvPr id="10" name="Oval 9"/>
          <p:cNvSpPr/>
          <p:nvPr/>
        </p:nvSpPr>
        <p:spPr>
          <a:xfrm rot="1078849">
            <a:off x="8609139" y="1026434"/>
            <a:ext cx="448183" cy="40250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latin typeface="Arial" panose="020B0604020202020204" pitchFamily="34" charset="0"/>
                <a:cs typeface="Arial" panose="020B0604020202020204" pitchFamily="34" charset="0"/>
              </a:rPr>
              <a:t>A</a:t>
            </a:r>
            <a:endParaRPr lang="en-GB" sz="1400" b="1" dirty="0">
              <a:latin typeface="Arial" panose="020B0604020202020204" pitchFamily="34" charset="0"/>
              <a:cs typeface="Arial" panose="020B0604020202020204" pitchFamily="34" charset="0"/>
            </a:endParaRPr>
          </a:p>
        </p:txBody>
      </p:sp>
      <p:sp>
        <p:nvSpPr>
          <p:cNvPr id="12" name="Oval 11"/>
          <p:cNvSpPr/>
          <p:nvPr/>
        </p:nvSpPr>
        <p:spPr>
          <a:xfrm>
            <a:off x="8316416" y="1732044"/>
            <a:ext cx="504056" cy="504056"/>
          </a:xfrm>
          <a:prstGeom prst="ellipse">
            <a:avLst/>
          </a:prstGeom>
          <a:gradFill>
            <a:gsLst>
              <a:gs pos="0">
                <a:schemeClr val="accent1">
                  <a:lumMod val="5000"/>
                  <a:lumOff val="95000"/>
                </a:schemeClr>
              </a:gs>
              <a:gs pos="47000">
                <a:srgbClr val="92D050"/>
              </a:gs>
              <a:gs pos="100000">
                <a:schemeClr val="accent5">
                  <a:lumMod val="5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4000" b="1" dirty="0" smtClean="0">
                <a:latin typeface="Cairo SF" pitchFamily="2" charset="0"/>
              </a:rPr>
              <a:t>?</a:t>
            </a:r>
            <a:endParaRPr lang="en-GB" b="1" dirty="0">
              <a:latin typeface="Cairo SF" pitchFamily="2" charset="0"/>
            </a:endParaRPr>
          </a:p>
        </p:txBody>
      </p:sp>
      <p:sp>
        <p:nvSpPr>
          <p:cNvPr id="8" name="TextBox 7">
            <a:hlinkClick r:id="rId4" action="ppaction://hlinksldjump"/>
          </p:cNvPr>
          <p:cNvSpPr txBox="1"/>
          <p:nvPr/>
        </p:nvSpPr>
        <p:spPr>
          <a:xfrm>
            <a:off x="8200458" y="4365104"/>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612242666"/>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900" dirty="0" smtClean="0"/>
              <a:t>9.2 </a:t>
            </a:r>
            <a:r>
              <a:rPr lang="en-US" sz="3900" dirty="0"/>
              <a:t>– </a:t>
            </a:r>
            <a:r>
              <a:rPr lang="en-US" sz="3900" dirty="0" smtClean="0"/>
              <a:t>The Heart – Coronary Arteries</a:t>
            </a:r>
            <a:endParaRPr lang="en-US" sz="3900" dirty="0"/>
          </a:p>
        </p:txBody>
      </p:sp>
      <p:sp>
        <p:nvSpPr>
          <p:cNvPr id="34" name="Rectangle 33"/>
          <p:cNvSpPr/>
          <p:nvPr/>
        </p:nvSpPr>
        <p:spPr>
          <a:xfrm>
            <a:off x="179513" y="1124744"/>
            <a:ext cx="4896543" cy="3600986"/>
          </a:xfrm>
          <a:prstGeom prst="rect">
            <a:avLst/>
          </a:prstGeom>
        </p:spPr>
        <p:txBody>
          <a:bodyPr wrap="square">
            <a:spAutoFit/>
          </a:bodyPr>
          <a:lstStyle/>
          <a:p>
            <a:pPr>
              <a:buClr>
                <a:srgbClr val="0070C0"/>
              </a:buClr>
              <a:buSzPct val="80000"/>
            </a:pPr>
            <a:r>
              <a:rPr lang="en-US" sz="1900" b="1" dirty="0">
                <a:solidFill>
                  <a:srgbClr val="C00000"/>
                </a:solidFill>
              </a:rPr>
              <a:t>Coronary arteries supply heart muscle.</a:t>
            </a:r>
          </a:p>
          <a:p>
            <a:pPr marL="276225" indent="-276225">
              <a:buClr>
                <a:srgbClr val="0070C0"/>
              </a:buClr>
              <a:buSzPct val="80000"/>
              <a:buFont typeface="Wingdings 3" panose="05040102010807070707" pitchFamily="18" charset="2"/>
              <a:buChar char=""/>
            </a:pPr>
            <a:r>
              <a:rPr lang="en-US" sz="1900" dirty="0"/>
              <a:t>In Figure 9.5, you can see that there are blood </a:t>
            </a:r>
            <a:r>
              <a:rPr lang="en-US" sz="1900" dirty="0" smtClean="0"/>
              <a:t>vessels on </a:t>
            </a:r>
            <a:r>
              <a:rPr lang="en-US" sz="1900" dirty="0"/>
              <a:t>the outside of the heart. They are called the </a:t>
            </a:r>
            <a:r>
              <a:rPr lang="en-US" sz="1900" dirty="0" smtClean="0"/>
              <a:t>coronary arteries</a:t>
            </a:r>
            <a:r>
              <a:rPr lang="en-US" sz="1900" dirty="0"/>
              <a:t>. These vessels supply blood to the heart muscles</a:t>
            </a:r>
            <a:r>
              <a:rPr lang="en-US" sz="1900" dirty="0" smtClean="0"/>
              <a:t>.</a:t>
            </a:r>
          </a:p>
          <a:p>
            <a:pPr marL="276225" indent="-276225">
              <a:buClr>
                <a:srgbClr val="0070C0"/>
              </a:buClr>
              <a:buSzPct val="80000"/>
              <a:buFont typeface="Wingdings 3" panose="05040102010807070707" pitchFamily="18" charset="2"/>
              <a:buChar char=""/>
            </a:pPr>
            <a:r>
              <a:rPr lang="en-US" sz="1900" dirty="0"/>
              <a:t>It may seem odd that this is necessary, when the </a:t>
            </a:r>
            <a:r>
              <a:rPr lang="en-US" sz="1900" dirty="0" smtClean="0"/>
              <a:t>heart is </a:t>
            </a:r>
            <a:r>
              <a:rPr lang="en-US" sz="1900" dirty="0"/>
              <a:t>full of blood. However, the muscles of the heart are </a:t>
            </a:r>
            <a:r>
              <a:rPr lang="en-US" sz="1900" dirty="0" smtClean="0"/>
              <a:t>so thick </a:t>
            </a:r>
            <a:r>
              <a:rPr lang="en-US" sz="1900" dirty="0"/>
              <a:t>that the nutrients and oxygen in the blood </a:t>
            </a:r>
            <a:r>
              <a:rPr lang="en-US" sz="1900" dirty="0" smtClean="0"/>
              <a:t>inside the </a:t>
            </a:r>
            <a:r>
              <a:rPr lang="en-US" sz="1900" dirty="0"/>
              <a:t>heart would not be able to diffuse to all the </a:t>
            </a:r>
            <a:r>
              <a:rPr lang="en-US" sz="1900" dirty="0" smtClean="0"/>
              <a:t>muscles quickly </a:t>
            </a:r>
            <a:r>
              <a:rPr lang="en-US" sz="1900" dirty="0"/>
              <a:t>enough. </a:t>
            </a:r>
            <a:endParaRPr lang="en-US" sz="1900" dirty="0" smtClean="0"/>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109</a:t>
            </a:r>
            <a:endParaRPr lang="en-GB" sz="1200" b="1" dirty="0">
              <a:latin typeface="Arial" panose="020B0604020202020204" pitchFamily="34" charset="0"/>
              <a:cs typeface="Arial" panose="020B0604020202020204" pitchFamily="34" charset="0"/>
            </a:endParaRPr>
          </a:p>
        </p:txBody>
      </p:sp>
      <p:sp>
        <p:nvSpPr>
          <p:cNvPr id="11" name="Rectangle 10"/>
          <p:cNvSpPr/>
          <p:nvPr/>
        </p:nvSpPr>
        <p:spPr>
          <a:xfrm>
            <a:off x="5148065" y="4304014"/>
            <a:ext cx="3744415" cy="565146"/>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sz="1600" b="1" dirty="0"/>
              <a:t>Figure </a:t>
            </a:r>
            <a:r>
              <a:rPr lang="en-US" sz="1600" b="1" dirty="0" smtClean="0"/>
              <a:t>9.5 – </a:t>
            </a:r>
            <a:r>
              <a:rPr lang="en-US" sz="1600" dirty="0" smtClean="0"/>
              <a:t>External appearance of a human heart</a:t>
            </a:r>
            <a:endParaRPr lang="en-GB" sz="1600" dirty="0"/>
          </a:p>
        </p:txBody>
      </p:sp>
      <p:sp>
        <p:nvSpPr>
          <p:cNvPr id="2" name="Rectangle 1"/>
          <p:cNvSpPr/>
          <p:nvPr/>
        </p:nvSpPr>
        <p:spPr>
          <a:xfrm>
            <a:off x="179512" y="4822701"/>
            <a:ext cx="8712967" cy="1846659"/>
          </a:xfrm>
          <a:prstGeom prst="rect">
            <a:avLst/>
          </a:prstGeom>
        </p:spPr>
        <p:txBody>
          <a:bodyPr wrap="square">
            <a:spAutoFit/>
          </a:bodyPr>
          <a:lstStyle/>
          <a:p>
            <a:pPr marL="276225" indent="-276225">
              <a:buClr>
                <a:srgbClr val="0070C0"/>
              </a:buClr>
              <a:buSzPct val="80000"/>
              <a:buFont typeface="Wingdings 3" panose="05040102010807070707" pitchFamily="18" charset="2"/>
              <a:buChar char=""/>
            </a:pPr>
            <a:r>
              <a:rPr lang="en-US" sz="1900" dirty="0"/>
              <a:t>The heart muscle needs a constant supply of nutrients and oxygen, so that it can keep contracting and relaxing. The coronary arteries supply this.</a:t>
            </a:r>
          </a:p>
          <a:p>
            <a:pPr marL="276225" indent="-276225">
              <a:buClr>
                <a:srgbClr val="0070C0"/>
              </a:buClr>
              <a:buSzPct val="80000"/>
              <a:buFont typeface="Wingdings 3" panose="05040102010807070707" pitchFamily="18" charset="2"/>
              <a:buChar char=""/>
            </a:pPr>
            <a:r>
              <a:rPr lang="en-US" sz="1900" dirty="0"/>
              <a:t>If a coronary artery gets blocked - for example, by a blood clot - the cardiac muscles run short of </a:t>
            </a:r>
            <a:r>
              <a:rPr lang="en-US" sz="1900" dirty="0" smtClean="0"/>
              <a:t>oxygen. They </a:t>
            </a:r>
            <a:r>
              <a:rPr lang="en-US" sz="1900" dirty="0"/>
              <a:t>cannot respire, so they cannot obtain energy to allow them to contract. The heart therefore stops beating. This is called a heart attack or cardiac arrest.</a:t>
            </a:r>
          </a:p>
        </p:txBody>
      </p:sp>
      <p:pic>
        <p:nvPicPr>
          <p:cNvPr id="7170" name="Picture 2" descr="Image result for human heart diagram"/>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076056" y="1124744"/>
            <a:ext cx="3816423" cy="306810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hlinkClick r:id="rId4" action="ppaction://hlinksldjump"/>
          </p:cNvPr>
          <p:cNvSpPr txBox="1"/>
          <p:nvPr/>
        </p:nvSpPr>
        <p:spPr>
          <a:xfrm>
            <a:off x="8200458" y="3501008"/>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499967485"/>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900" dirty="0" smtClean="0"/>
              <a:t>9.2 </a:t>
            </a:r>
            <a:r>
              <a:rPr lang="en-US" sz="3900" dirty="0"/>
              <a:t>– </a:t>
            </a:r>
            <a:r>
              <a:rPr lang="en-US" sz="3900" dirty="0" smtClean="0"/>
              <a:t>The Heart – Coronary Arteries</a:t>
            </a:r>
            <a:endParaRPr lang="en-US" sz="3900" dirty="0"/>
          </a:p>
        </p:txBody>
      </p:sp>
      <p:sp>
        <p:nvSpPr>
          <p:cNvPr id="34" name="Rectangle 33"/>
          <p:cNvSpPr/>
          <p:nvPr/>
        </p:nvSpPr>
        <p:spPr>
          <a:xfrm>
            <a:off x="179513" y="1124744"/>
            <a:ext cx="5400599" cy="5509200"/>
          </a:xfrm>
          <a:prstGeom prst="rect">
            <a:avLst/>
          </a:prstGeom>
        </p:spPr>
        <p:txBody>
          <a:bodyPr wrap="square">
            <a:spAutoFit/>
          </a:bodyPr>
          <a:lstStyle/>
          <a:p>
            <a:pPr marL="361950" indent="-361950">
              <a:buClr>
                <a:srgbClr val="0070C0"/>
              </a:buClr>
              <a:buSzPct val="80000"/>
            </a:pPr>
            <a:r>
              <a:rPr lang="en-US" sz="2200" b="1" dirty="0">
                <a:solidFill>
                  <a:srgbClr val="C00000"/>
                </a:solidFill>
              </a:rPr>
              <a:t>Coronary arteries supply heart muscle.</a:t>
            </a:r>
          </a:p>
          <a:p>
            <a:pPr marL="361950" indent="-361950">
              <a:buClr>
                <a:srgbClr val="0070C0"/>
              </a:buClr>
              <a:buSzPct val="80000"/>
              <a:buFont typeface="Wingdings 3" panose="05040102010807070707" pitchFamily="18" charset="2"/>
              <a:buChar char=""/>
            </a:pPr>
            <a:r>
              <a:rPr lang="en-US" sz="2200" dirty="0"/>
              <a:t>Blockage of the coronary arteries is called </a:t>
            </a:r>
            <a:r>
              <a:rPr lang="en-US" sz="2200" dirty="0" smtClean="0"/>
              <a:t>coronary heart </a:t>
            </a:r>
            <a:r>
              <a:rPr lang="en-US" sz="2200" dirty="0"/>
              <a:t>disease. It is a very common cause of illness </a:t>
            </a:r>
            <a:r>
              <a:rPr lang="en-US" sz="2200" dirty="0" smtClean="0"/>
              <a:t>and death</a:t>
            </a:r>
            <a:r>
              <a:rPr lang="en-US" sz="2200" dirty="0"/>
              <a:t>, especially in developed countries. We </a:t>
            </a:r>
            <a:r>
              <a:rPr lang="en-US" sz="2200" dirty="0" smtClean="0"/>
              <a:t>know several </a:t>
            </a:r>
            <a:r>
              <a:rPr lang="en-US" sz="2200" dirty="0"/>
              <a:t>factors that increase a person’s risk of </a:t>
            </a:r>
            <a:r>
              <a:rPr lang="en-US" sz="2200" dirty="0" smtClean="0"/>
              <a:t>getting coronary </a:t>
            </a:r>
            <a:r>
              <a:rPr lang="en-US" sz="2200" dirty="0"/>
              <a:t>heart disease (Figure 9.6</a:t>
            </a:r>
            <a:r>
              <a:rPr lang="en-US" sz="2200" dirty="0" smtClean="0"/>
              <a:t>).</a:t>
            </a:r>
          </a:p>
          <a:p>
            <a:pPr marL="361950" indent="-361950">
              <a:buClr>
                <a:srgbClr val="0070C0"/>
              </a:buClr>
              <a:buSzPct val="80000"/>
              <a:buFont typeface="Wingdings 3" panose="05040102010807070707" pitchFamily="18" charset="2"/>
              <a:buChar char=""/>
            </a:pPr>
            <a:r>
              <a:rPr lang="en-US" sz="2200" b="1" dirty="0">
                <a:solidFill>
                  <a:srgbClr val="C00000"/>
                </a:solidFill>
              </a:rPr>
              <a:t>Smoking cigarettes </a:t>
            </a:r>
            <a:r>
              <a:rPr lang="en-US" sz="2200" b="1" dirty="0" smtClean="0">
                <a:solidFill>
                  <a:srgbClr val="C00000"/>
                </a:solidFill>
              </a:rPr>
              <a:t/>
            </a:r>
            <a:br>
              <a:rPr lang="en-US" sz="2200" b="1" dirty="0" smtClean="0">
                <a:solidFill>
                  <a:srgbClr val="C00000"/>
                </a:solidFill>
              </a:rPr>
            </a:br>
            <a:r>
              <a:rPr lang="en-US" sz="2200" dirty="0" smtClean="0"/>
              <a:t>Several </a:t>
            </a:r>
            <a:r>
              <a:rPr lang="en-US" sz="2200" dirty="0"/>
              <a:t>components of </a:t>
            </a:r>
            <a:r>
              <a:rPr lang="en-US" sz="2200" dirty="0" smtClean="0"/>
              <a:t>cigarette smoke</a:t>
            </a:r>
            <a:r>
              <a:rPr lang="en-US" sz="2200" dirty="0"/>
              <a:t>, including nicotine, cause damage to </a:t>
            </a:r>
            <a:r>
              <a:rPr lang="en-US" sz="2200" dirty="0" smtClean="0"/>
              <a:t>the circulatory </a:t>
            </a:r>
            <a:r>
              <a:rPr lang="en-US" sz="2200" dirty="0"/>
              <a:t>system. Stopping smoking is the </a:t>
            </a:r>
            <a:r>
              <a:rPr lang="en-US" sz="2200" dirty="0" smtClean="0"/>
              <a:t>single most </a:t>
            </a:r>
            <a:r>
              <a:rPr lang="en-US" sz="2200" dirty="0"/>
              <a:t>important thing a smoker can do in </a:t>
            </a:r>
            <a:r>
              <a:rPr lang="en-US" sz="2200" dirty="0" smtClean="0"/>
              <a:t>order to </a:t>
            </a:r>
            <a:r>
              <a:rPr lang="en-US" sz="2200" dirty="0"/>
              <a:t>reduce their chances of getting coronary </a:t>
            </a:r>
            <a:r>
              <a:rPr lang="en-US" sz="2200" dirty="0" smtClean="0"/>
              <a:t>heart disease.</a:t>
            </a:r>
            <a:endParaRPr lang="en-US" sz="2200" dirty="0"/>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109</a:t>
            </a:r>
            <a:endParaRPr lang="en-GB" sz="1200" b="1" dirty="0">
              <a:latin typeface="Arial" panose="020B0604020202020204" pitchFamily="34" charset="0"/>
              <a:cs typeface="Arial" panose="020B0604020202020204" pitchFamily="34" charset="0"/>
            </a:endParaRPr>
          </a:p>
        </p:txBody>
      </p:sp>
      <p:pic>
        <p:nvPicPr>
          <p:cNvPr id="11266" name="Picture 2" descr="Image result for smoking heart disease"/>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5580112" y="1124744"/>
            <a:ext cx="3312368" cy="2602300"/>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Image result for smoking heart disease animation"/>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580112" y="3861768"/>
            <a:ext cx="3312368" cy="2231528"/>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hlinkClick r:id="rId5" action="ppaction://hlinkfile"/>
          </p:cNvPr>
          <p:cNvSpPr txBox="1"/>
          <p:nvPr/>
        </p:nvSpPr>
        <p:spPr>
          <a:xfrm>
            <a:off x="5580112" y="6228020"/>
            <a:ext cx="3312368"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b="1" dirty="0" smtClean="0"/>
              <a:t>Smoking and Heart Disease</a:t>
            </a:r>
            <a:endParaRPr lang="en-GB" b="1" dirty="0"/>
          </a:p>
        </p:txBody>
      </p:sp>
      <p:sp>
        <p:nvSpPr>
          <p:cNvPr id="8" name="TextBox 7">
            <a:hlinkClick r:id="rId6" action="ppaction://hlinksldjump"/>
          </p:cNvPr>
          <p:cNvSpPr txBox="1"/>
          <p:nvPr/>
        </p:nvSpPr>
        <p:spPr>
          <a:xfrm>
            <a:off x="8300524" y="1085835"/>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376285725"/>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900" dirty="0" smtClean="0"/>
              <a:t>9.2 </a:t>
            </a:r>
            <a:r>
              <a:rPr lang="en-US" sz="3900" dirty="0"/>
              <a:t>– </a:t>
            </a:r>
            <a:r>
              <a:rPr lang="en-US" sz="3900" dirty="0" smtClean="0"/>
              <a:t>The Heart – Coronary Arteries</a:t>
            </a:r>
            <a:endParaRPr lang="en-US" sz="3900" dirty="0"/>
          </a:p>
        </p:txBody>
      </p:sp>
      <p:sp>
        <p:nvSpPr>
          <p:cNvPr id="34" name="Rectangle 33"/>
          <p:cNvSpPr/>
          <p:nvPr/>
        </p:nvSpPr>
        <p:spPr>
          <a:xfrm>
            <a:off x="179513" y="1124744"/>
            <a:ext cx="5688631" cy="5632311"/>
          </a:xfrm>
          <a:prstGeom prst="rect">
            <a:avLst/>
          </a:prstGeom>
        </p:spPr>
        <p:txBody>
          <a:bodyPr wrap="square">
            <a:spAutoFit/>
          </a:bodyPr>
          <a:lstStyle/>
          <a:p>
            <a:pPr marL="361950" indent="-361950">
              <a:buClr>
                <a:srgbClr val="0070C0"/>
              </a:buClr>
              <a:buSzPct val="80000"/>
            </a:pPr>
            <a:r>
              <a:rPr lang="en-US" sz="2000" b="1" dirty="0">
                <a:solidFill>
                  <a:srgbClr val="C00000"/>
                </a:solidFill>
              </a:rPr>
              <a:t>Coronary arteries supply heart muscle.</a:t>
            </a:r>
          </a:p>
          <a:p>
            <a:pPr marL="361950" indent="-361950">
              <a:buClr>
                <a:srgbClr val="0070C0"/>
              </a:buClr>
              <a:buSzPct val="80000"/>
              <a:buFont typeface="Wingdings 3" panose="05040102010807070707" pitchFamily="18" charset="2"/>
              <a:buChar char=""/>
            </a:pPr>
            <a:r>
              <a:rPr lang="en-US" sz="2000" b="1" dirty="0">
                <a:solidFill>
                  <a:srgbClr val="C00000"/>
                </a:solidFill>
              </a:rPr>
              <a:t>Diet</a:t>
            </a:r>
            <a:r>
              <a:rPr lang="en-US" sz="2000" dirty="0"/>
              <a:t> </a:t>
            </a:r>
            <a:r>
              <a:rPr lang="en-US" sz="2000" dirty="0" smtClean="0"/>
              <a:t>- There </a:t>
            </a:r>
            <a:r>
              <a:rPr lang="en-US" sz="2000" dirty="0"/>
              <a:t>is evidence that a diet high in </a:t>
            </a:r>
            <a:r>
              <a:rPr lang="en-US" sz="2000" dirty="0" smtClean="0"/>
              <a:t>salt, saturated </a:t>
            </a:r>
            <a:r>
              <a:rPr lang="en-US" sz="2000" dirty="0"/>
              <a:t>fats (fats from animals) or </a:t>
            </a:r>
            <a:r>
              <a:rPr lang="en-US" sz="2000" dirty="0" smtClean="0"/>
              <a:t>cholesterol increases </a:t>
            </a:r>
            <a:r>
              <a:rPr lang="en-US" sz="2000" dirty="0"/>
              <a:t>the chances of getting coronary </a:t>
            </a:r>
            <a:r>
              <a:rPr lang="en-US" sz="2000" dirty="0" smtClean="0"/>
              <a:t>heart disease</a:t>
            </a:r>
            <a:r>
              <a:rPr lang="en-US" sz="2000" dirty="0"/>
              <a:t>. To reduce the risk, it is good to eat a </a:t>
            </a:r>
            <a:r>
              <a:rPr lang="en-US" sz="2000" dirty="0" smtClean="0"/>
              <a:t>diet containing </a:t>
            </a:r>
            <a:r>
              <a:rPr lang="en-US" sz="2000" dirty="0"/>
              <a:t>a very wide variety of foods, with not </a:t>
            </a:r>
            <a:r>
              <a:rPr lang="en-US" sz="2000" dirty="0" smtClean="0"/>
              <a:t>too many </a:t>
            </a:r>
            <a:r>
              <a:rPr lang="en-US" sz="2000" dirty="0"/>
              <a:t>fats in it (though we do need some fat in </a:t>
            </a:r>
            <a:r>
              <a:rPr lang="en-US" sz="2000" dirty="0" smtClean="0"/>
              <a:t>the diet </a:t>
            </a:r>
            <a:r>
              <a:rPr lang="en-US" sz="2000" dirty="0"/>
              <a:t>to stay healthy). Oils from plants and fish, on </a:t>
            </a:r>
            <a:r>
              <a:rPr lang="en-US" sz="2000" dirty="0" smtClean="0"/>
              <a:t>the other </a:t>
            </a:r>
            <a:r>
              <a:rPr lang="en-US" sz="2000" dirty="0"/>
              <a:t>hand, can help to prevent heart disease.</a:t>
            </a:r>
          </a:p>
          <a:p>
            <a:pPr marL="361950" indent="-361950">
              <a:buClr>
                <a:srgbClr val="0070C0"/>
              </a:buClr>
              <a:buSzPct val="80000"/>
              <a:buFont typeface="Wingdings 3" panose="05040102010807070707" pitchFamily="18" charset="2"/>
              <a:buChar char=""/>
            </a:pPr>
            <a:r>
              <a:rPr lang="en-US" sz="2000" b="1" dirty="0" smtClean="0">
                <a:solidFill>
                  <a:srgbClr val="C00000"/>
                </a:solidFill>
              </a:rPr>
              <a:t>Stress</a:t>
            </a:r>
            <a:r>
              <a:rPr lang="en-US" sz="2000" dirty="0" smtClean="0"/>
              <a:t> - We </a:t>
            </a:r>
            <a:r>
              <a:rPr lang="en-US" sz="2000" dirty="0"/>
              <a:t>all need some stress in our lives, or </a:t>
            </a:r>
            <a:r>
              <a:rPr lang="en-US" sz="2000" dirty="0" smtClean="0"/>
              <a:t>they would </a:t>
            </a:r>
            <a:r>
              <a:rPr lang="en-US" sz="2000" dirty="0"/>
              <a:t>be very dull. However, unmanageable or </a:t>
            </a:r>
            <a:r>
              <a:rPr lang="en-US" sz="2000" dirty="0" smtClean="0"/>
              <a:t>long-term stress </a:t>
            </a:r>
            <a:r>
              <a:rPr lang="en-US" sz="2000" dirty="0"/>
              <a:t>appears to increase the risk of </a:t>
            </a:r>
            <a:r>
              <a:rPr lang="en-US" sz="2000" dirty="0" smtClean="0"/>
              <a:t>developing heart </a:t>
            </a:r>
            <a:r>
              <a:rPr lang="en-US" sz="2000" dirty="0"/>
              <a:t>disease. Avoiding severe or long-term </a:t>
            </a:r>
            <a:r>
              <a:rPr lang="en-US" sz="2000" dirty="0" smtClean="0"/>
              <a:t>stress is </a:t>
            </a:r>
            <a:r>
              <a:rPr lang="en-US" sz="2000" dirty="0"/>
              <a:t>a good idea, if you can manage it. Otherwise, it </a:t>
            </a:r>
            <a:r>
              <a:rPr lang="en-US" sz="2000" dirty="0" smtClean="0"/>
              <a:t>is important </a:t>
            </a:r>
            <a:r>
              <a:rPr lang="en-US" sz="2000" dirty="0"/>
              <a:t>to find ways to manage stress.</a:t>
            </a:r>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110</a:t>
            </a:r>
            <a:endParaRPr lang="en-GB" sz="1200" b="1" dirty="0">
              <a:latin typeface="Arial" panose="020B0604020202020204" pitchFamily="34" charset="0"/>
              <a:cs typeface="Arial" panose="020B0604020202020204" pitchFamily="34" charset="0"/>
            </a:endParaRPr>
          </a:p>
        </p:txBody>
      </p:sp>
      <p:pic>
        <p:nvPicPr>
          <p:cNvPr id="12290" name="Picture 2" descr="Image result for diet and heart disease"/>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868144" y="1169665"/>
            <a:ext cx="3006080" cy="3444467"/>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Image result for stress and heart disease"/>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5868144" y="4614132"/>
            <a:ext cx="3001629" cy="198322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hlinkClick r:id="rId5" action="ppaction://hlinksldjump"/>
          </p:cNvPr>
          <p:cNvSpPr txBox="1"/>
          <p:nvPr/>
        </p:nvSpPr>
        <p:spPr>
          <a:xfrm>
            <a:off x="8300524" y="3645024"/>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977985254"/>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900" dirty="0" smtClean="0"/>
              <a:t>9.2 </a:t>
            </a:r>
            <a:r>
              <a:rPr lang="en-US" sz="3900" dirty="0"/>
              <a:t>– </a:t>
            </a:r>
            <a:r>
              <a:rPr lang="en-US" sz="3900" dirty="0" smtClean="0"/>
              <a:t>The Heart – Coronary Arteries</a:t>
            </a:r>
            <a:endParaRPr lang="en-US" sz="3900" dirty="0"/>
          </a:p>
        </p:txBody>
      </p:sp>
      <p:sp>
        <p:nvSpPr>
          <p:cNvPr id="34" name="Rectangle 33"/>
          <p:cNvSpPr/>
          <p:nvPr/>
        </p:nvSpPr>
        <p:spPr>
          <a:xfrm>
            <a:off x="179513" y="1124744"/>
            <a:ext cx="5832647" cy="5509200"/>
          </a:xfrm>
          <a:prstGeom prst="rect">
            <a:avLst/>
          </a:prstGeom>
        </p:spPr>
        <p:txBody>
          <a:bodyPr wrap="square">
            <a:spAutoFit/>
          </a:bodyPr>
          <a:lstStyle/>
          <a:p>
            <a:pPr marL="361950" indent="-361950">
              <a:buClr>
                <a:srgbClr val="0070C0"/>
              </a:buClr>
              <a:buSzPct val="80000"/>
            </a:pPr>
            <a:r>
              <a:rPr lang="en-US" sz="2200" b="1" dirty="0">
                <a:solidFill>
                  <a:srgbClr val="C00000"/>
                </a:solidFill>
              </a:rPr>
              <a:t>Coronary arteries supply heart muscle.</a:t>
            </a:r>
          </a:p>
          <a:p>
            <a:pPr marL="361950" indent="-361950">
              <a:buClr>
                <a:srgbClr val="0070C0"/>
              </a:buClr>
              <a:buSzPct val="80000"/>
              <a:buFont typeface="Wingdings 3" panose="05040102010807070707" pitchFamily="18" charset="2"/>
              <a:buChar char=""/>
            </a:pPr>
            <a:r>
              <a:rPr lang="en-US" sz="2200" b="1" dirty="0" smtClean="0">
                <a:solidFill>
                  <a:srgbClr val="C00000"/>
                </a:solidFill>
              </a:rPr>
              <a:t>Obesity - </a:t>
            </a:r>
            <a:r>
              <a:rPr lang="en-US" sz="2200" dirty="0" smtClean="0"/>
              <a:t>Being </a:t>
            </a:r>
            <a:r>
              <a:rPr lang="en-US" sz="2200" dirty="0"/>
              <a:t>very overweight increases the risk </a:t>
            </a:r>
            <a:r>
              <a:rPr lang="en-US" sz="2200" dirty="0" smtClean="0"/>
              <a:t>of coronary </a:t>
            </a:r>
            <a:r>
              <a:rPr lang="en-US" sz="2200" dirty="0"/>
              <a:t>heart disease. Keeping your body weight </a:t>
            </a:r>
            <a:r>
              <a:rPr lang="en-US" sz="2200" dirty="0" smtClean="0"/>
              <a:t>at a </a:t>
            </a:r>
            <a:r>
              <a:rPr lang="en-US" sz="2200" dirty="0"/>
              <a:t>suitable level, and taking plenty of exercise, helps </a:t>
            </a:r>
            <a:r>
              <a:rPr lang="en-US" sz="2200" dirty="0" smtClean="0"/>
              <a:t>to maintain </a:t>
            </a:r>
            <a:r>
              <a:rPr lang="en-US" sz="2200" dirty="0"/>
              <a:t>the coronary arteries in a healthy </a:t>
            </a:r>
            <a:r>
              <a:rPr lang="en-US" sz="2200" dirty="0" smtClean="0"/>
              <a:t>condition.</a:t>
            </a:r>
          </a:p>
          <a:p>
            <a:pPr marL="361950" indent="-361950">
              <a:buClr>
                <a:srgbClr val="0070C0"/>
              </a:buClr>
              <a:buSzPct val="80000"/>
              <a:buFont typeface="Wingdings 3" panose="05040102010807070707" pitchFamily="18" charset="2"/>
              <a:buChar char=""/>
            </a:pPr>
            <a:r>
              <a:rPr lang="en-US" sz="2200" b="1" dirty="0">
                <a:solidFill>
                  <a:srgbClr val="C00000"/>
                </a:solidFill>
              </a:rPr>
              <a:t>Genes</a:t>
            </a:r>
            <a:r>
              <a:rPr lang="en-US" sz="2200" dirty="0"/>
              <a:t> </a:t>
            </a:r>
            <a:r>
              <a:rPr lang="en-US" sz="2200" dirty="0" smtClean="0"/>
              <a:t>- Some </a:t>
            </a:r>
            <a:r>
              <a:rPr lang="en-US" sz="2200" dirty="0"/>
              <a:t>people have genes that make it </a:t>
            </a:r>
            <a:r>
              <a:rPr lang="en-US" sz="2200" dirty="0" smtClean="0"/>
              <a:t>more likely </a:t>
            </a:r>
            <a:r>
              <a:rPr lang="en-US" sz="2200" dirty="0"/>
              <a:t>they will get coronary heart disease. There </a:t>
            </a:r>
            <a:r>
              <a:rPr lang="en-US" sz="2200" dirty="0" smtClean="0"/>
              <a:t>is not </a:t>
            </a:r>
            <a:r>
              <a:rPr lang="en-US" sz="2200" dirty="0"/>
              <a:t>really anything you can do about this. However, </a:t>
            </a:r>
            <a:r>
              <a:rPr lang="en-US" sz="2200" dirty="0" smtClean="0"/>
              <a:t>if several </a:t>
            </a:r>
            <a:r>
              <a:rPr lang="en-US" sz="2200" dirty="0"/>
              <a:t>people in your family have had problems </a:t>
            </a:r>
            <a:r>
              <a:rPr lang="en-US" sz="2200" dirty="0" smtClean="0"/>
              <a:t>with their </a:t>
            </a:r>
            <a:r>
              <a:rPr lang="en-US" sz="2200" dirty="0"/>
              <a:t>hearts, then this could mean that you have </a:t>
            </a:r>
            <a:r>
              <a:rPr lang="en-US" sz="2200" dirty="0" smtClean="0"/>
              <a:t>these genes</a:t>
            </a:r>
            <a:r>
              <a:rPr lang="en-US" sz="2200" dirty="0"/>
              <a:t>. In that case, it is important to try hard </a:t>
            </a:r>
            <a:r>
              <a:rPr lang="en-US" sz="2200" dirty="0" smtClean="0"/>
              <a:t>to reduce </a:t>
            </a:r>
            <a:r>
              <a:rPr lang="en-US" sz="2200" dirty="0"/>
              <a:t>the other risk factors by having a </a:t>
            </a:r>
            <a:r>
              <a:rPr lang="en-US" sz="2200" dirty="0" smtClean="0"/>
              <a:t>healthy life-style</a:t>
            </a:r>
            <a:r>
              <a:rPr lang="en-US" sz="2200" dirty="0"/>
              <a:t>.</a:t>
            </a:r>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110</a:t>
            </a:r>
            <a:endParaRPr lang="en-GB" sz="1200" b="1" dirty="0">
              <a:latin typeface="Arial" panose="020B0604020202020204" pitchFamily="34" charset="0"/>
              <a:cs typeface="Arial" panose="020B0604020202020204" pitchFamily="34" charset="0"/>
            </a:endParaRPr>
          </a:p>
        </p:txBody>
      </p:sp>
      <p:pic>
        <p:nvPicPr>
          <p:cNvPr id="13314" name="Picture 2" descr="Image result for obesity and heart disease"/>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6012160" y="1134863"/>
            <a:ext cx="2880320" cy="2362898"/>
          </a:xfrm>
          <a:prstGeom prst="rect">
            <a:avLst/>
          </a:prstGeom>
          <a:noFill/>
          <a:extLst>
            <a:ext uri="{909E8E84-426E-40DD-AFC4-6F175D3DCCD1}">
              <a14:hiddenFill xmlns:a14="http://schemas.microsoft.com/office/drawing/2010/main">
                <a:solidFill>
                  <a:srgbClr val="FFFFFF"/>
                </a:solidFill>
              </a14:hiddenFill>
            </a:ext>
          </a:extLst>
        </p:spPr>
      </p:pic>
      <p:pic>
        <p:nvPicPr>
          <p:cNvPr id="13316" name="Picture 4" descr="Image result for genes and heart disease"/>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012160" y="3663772"/>
            <a:ext cx="2880320" cy="2357516"/>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hlinkClick r:id="rId5" action="ppaction://hlinkfile"/>
          </p:cNvPr>
          <p:cNvSpPr txBox="1"/>
          <p:nvPr/>
        </p:nvSpPr>
        <p:spPr>
          <a:xfrm>
            <a:off x="5999271" y="6187299"/>
            <a:ext cx="2880320"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b="1" dirty="0" smtClean="0"/>
              <a:t>Coronary Heart Disease</a:t>
            </a:r>
            <a:endParaRPr lang="en-GB" b="1" dirty="0"/>
          </a:p>
        </p:txBody>
      </p:sp>
      <p:sp>
        <p:nvSpPr>
          <p:cNvPr id="8" name="TextBox 7">
            <a:hlinkClick r:id="rId6" action="ppaction://hlinksldjump"/>
          </p:cNvPr>
          <p:cNvSpPr txBox="1"/>
          <p:nvPr/>
        </p:nvSpPr>
        <p:spPr>
          <a:xfrm>
            <a:off x="8300524" y="3140968"/>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124425310"/>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900" dirty="0" smtClean="0"/>
              <a:t>9.2 </a:t>
            </a:r>
            <a:r>
              <a:rPr lang="en-US" sz="3900" dirty="0"/>
              <a:t>– </a:t>
            </a:r>
            <a:r>
              <a:rPr lang="en-US" sz="3900" dirty="0" smtClean="0"/>
              <a:t>The Heart – Coronary Arteries</a:t>
            </a:r>
            <a:endParaRPr lang="en-US" sz="3900" dirty="0"/>
          </a:p>
        </p:txBody>
      </p:sp>
      <p:sp>
        <p:nvSpPr>
          <p:cNvPr id="34" name="Rectangle 33"/>
          <p:cNvSpPr/>
          <p:nvPr/>
        </p:nvSpPr>
        <p:spPr>
          <a:xfrm>
            <a:off x="179513" y="1124744"/>
            <a:ext cx="6516487" cy="5647700"/>
          </a:xfrm>
          <a:prstGeom prst="rect">
            <a:avLst/>
          </a:prstGeom>
        </p:spPr>
        <p:txBody>
          <a:bodyPr wrap="square">
            <a:spAutoFit/>
          </a:bodyPr>
          <a:lstStyle/>
          <a:p>
            <a:pPr>
              <a:buClr>
                <a:srgbClr val="0070C0"/>
              </a:buClr>
              <a:buSzPct val="80000"/>
            </a:pPr>
            <a:r>
              <a:rPr lang="en-US" sz="1900" b="1" dirty="0" smtClean="0">
                <a:solidFill>
                  <a:srgbClr val="C00000"/>
                </a:solidFill>
              </a:rPr>
              <a:t>Preventing CHD</a:t>
            </a:r>
            <a:endParaRPr lang="en-US" sz="1900" b="1" dirty="0">
              <a:solidFill>
                <a:srgbClr val="C00000"/>
              </a:solidFill>
            </a:endParaRPr>
          </a:p>
          <a:p>
            <a:pPr marL="361950" indent="-361950">
              <a:buClr>
                <a:srgbClr val="0070C0"/>
              </a:buClr>
              <a:buSzPct val="80000"/>
              <a:buFont typeface="Wingdings 3" panose="05040102010807070707" pitchFamily="18" charset="2"/>
              <a:buChar char=""/>
            </a:pPr>
            <a:r>
              <a:rPr lang="en-US" sz="1900" dirty="0"/>
              <a:t>Coronary heart disease, often known as CHD, is </a:t>
            </a:r>
            <a:r>
              <a:rPr lang="en-US" sz="1900" dirty="0" smtClean="0"/>
              <a:t>the commonest </a:t>
            </a:r>
            <a:r>
              <a:rPr lang="en-US" sz="1900" dirty="0"/>
              <a:t>cause of death in many countries. </a:t>
            </a:r>
            <a:r>
              <a:rPr lang="en-US" sz="1900" dirty="0" smtClean="0"/>
              <a:t>No-one can </a:t>
            </a:r>
            <a:r>
              <a:rPr lang="en-US" sz="1900" dirty="0"/>
              <a:t>completely eliminate the risk of developing </a:t>
            </a:r>
            <a:r>
              <a:rPr lang="en-US" sz="1900" dirty="0" smtClean="0"/>
              <a:t>CHD, but </a:t>
            </a:r>
            <a:r>
              <a:rPr lang="en-US" sz="1900" dirty="0"/>
              <a:t>there is a lot that can be done to reduce this risk.</a:t>
            </a:r>
          </a:p>
          <a:p>
            <a:pPr marL="361950" indent="-361950">
              <a:buClr>
                <a:srgbClr val="0070C0"/>
              </a:buClr>
              <a:buSzPct val="80000"/>
              <a:buFont typeface="Wingdings 3" panose="05040102010807070707" pitchFamily="18" charset="2"/>
              <a:buChar char=""/>
            </a:pPr>
            <a:r>
              <a:rPr lang="en-US" sz="1900" dirty="0"/>
              <a:t>The most obvious thing you can do is not to </a:t>
            </a:r>
            <a:r>
              <a:rPr lang="en-US" sz="1900" dirty="0" smtClean="0"/>
              <a:t>smoke cigarettes</a:t>
            </a:r>
            <a:r>
              <a:rPr lang="en-US" sz="1900" dirty="0"/>
              <a:t>. Smoking greatly increases the chances </a:t>
            </a:r>
            <a:r>
              <a:rPr lang="en-US" sz="1900" dirty="0" smtClean="0"/>
              <a:t>of developing </a:t>
            </a:r>
            <a:r>
              <a:rPr lang="en-US" sz="1900" dirty="0"/>
              <a:t>CHD, as well as many other unpleasant </a:t>
            </a:r>
            <a:r>
              <a:rPr lang="en-US" sz="1900" dirty="0" smtClean="0"/>
              <a:t>and dangerous </a:t>
            </a:r>
            <a:r>
              <a:rPr lang="en-US" sz="1900" dirty="0"/>
              <a:t>health problems.</a:t>
            </a:r>
          </a:p>
          <a:p>
            <a:pPr marL="361950" indent="-361950">
              <a:buClr>
                <a:srgbClr val="0070C0"/>
              </a:buClr>
              <a:buSzPct val="80000"/>
              <a:buFont typeface="Wingdings 3" panose="05040102010807070707" pitchFamily="18" charset="2"/>
              <a:buChar char=""/>
            </a:pPr>
            <a:r>
              <a:rPr lang="en-US" sz="1900" dirty="0"/>
              <a:t>Taking care over your diet is also a good thing to </a:t>
            </a:r>
            <a:r>
              <a:rPr lang="en-US" sz="1900" dirty="0" smtClean="0"/>
              <a:t>do. A </a:t>
            </a:r>
            <a:r>
              <a:rPr lang="en-US" sz="1900" dirty="0"/>
              <a:t>diet that is high in saturated fats (the kind that </a:t>
            </a:r>
            <a:r>
              <a:rPr lang="en-US" sz="1900" dirty="0" smtClean="0"/>
              <a:t>are found </a:t>
            </a:r>
            <a:r>
              <a:rPr lang="en-US" sz="1900" dirty="0"/>
              <a:t>in foods originating from animals) is linked </a:t>
            </a:r>
            <a:r>
              <a:rPr lang="en-US" sz="1900" dirty="0" smtClean="0"/>
              <a:t>with an </a:t>
            </a:r>
            <a:r>
              <a:rPr lang="en-US" sz="1900" dirty="0"/>
              <a:t>increase in the concentration </a:t>
            </a:r>
            <a:r>
              <a:rPr lang="en-US" sz="1900" dirty="0" smtClean="0"/>
              <a:t>of cholesterol </a:t>
            </a:r>
            <a:r>
              <a:rPr lang="en-US" sz="1900" dirty="0"/>
              <a:t>in </a:t>
            </a:r>
            <a:r>
              <a:rPr lang="en-US" sz="1900" dirty="0" smtClean="0"/>
              <a:t>a persons </a:t>
            </a:r>
            <a:r>
              <a:rPr lang="en-US" sz="1900" dirty="0"/>
              <a:t>blood, and this in turn increases the risk of </a:t>
            </a:r>
            <a:r>
              <a:rPr lang="en-US" sz="1900" dirty="0" smtClean="0"/>
              <a:t>CHD (Figure </a:t>
            </a:r>
            <a:r>
              <a:rPr lang="en-US" sz="1900" dirty="0"/>
              <a:t>9.7). </a:t>
            </a:r>
            <a:endParaRPr lang="en-US" sz="1900" dirty="0" smtClean="0"/>
          </a:p>
          <a:p>
            <a:pPr marL="361950" indent="-361950">
              <a:buClr>
                <a:srgbClr val="0070C0"/>
              </a:buClr>
              <a:buSzPct val="80000"/>
              <a:buFont typeface="Wingdings 3" panose="05040102010807070707" pitchFamily="18" charset="2"/>
              <a:buChar char=""/>
            </a:pPr>
            <a:r>
              <a:rPr lang="en-US" sz="1900" dirty="0" smtClean="0"/>
              <a:t>It’s </a:t>
            </a:r>
            <a:r>
              <a:rPr lang="en-US" sz="1900" dirty="0"/>
              <a:t>not too difficult to substitute plant </a:t>
            </a:r>
            <a:r>
              <a:rPr lang="en-US" sz="1900" dirty="0" smtClean="0"/>
              <a:t>oils for </a:t>
            </a:r>
            <a:r>
              <a:rPr lang="en-US" sz="1900" dirty="0"/>
              <a:t>animal fats, and still be able to eat most of the </a:t>
            </a:r>
            <a:r>
              <a:rPr lang="en-US" sz="1900" dirty="0" smtClean="0"/>
              <a:t>things that </a:t>
            </a:r>
            <a:r>
              <a:rPr lang="en-US" sz="1900" dirty="0"/>
              <a:t>you really like. Fast foods, though, are often high </a:t>
            </a:r>
            <a:r>
              <a:rPr lang="en-US" sz="1900" dirty="0" smtClean="0"/>
              <a:t>in animal </a:t>
            </a:r>
            <a:r>
              <a:rPr lang="en-US" sz="1900" dirty="0"/>
              <a:t>fat, so these need to be eaten in moderation.</a:t>
            </a:r>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110</a:t>
            </a:r>
            <a:endParaRPr lang="en-GB" sz="1200" b="1" dirty="0">
              <a:latin typeface="Arial" panose="020B0604020202020204" pitchFamily="34" charset="0"/>
              <a:cs typeface="Arial" panose="020B0604020202020204" pitchFamily="34" charset="0"/>
            </a:endParaRPr>
          </a:p>
        </p:txBody>
      </p:sp>
      <p:sp>
        <p:nvSpPr>
          <p:cNvPr id="9" name="TextBox 8">
            <a:hlinkClick r:id="rId3" action="ppaction://hlinkfile"/>
          </p:cNvPr>
          <p:cNvSpPr txBox="1"/>
          <p:nvPr/>
        </p:nvSpPr>
        <p:spPr>
          <a:xfrm>
            <a:off x="6695999" y="6023029"/>
            <a:ext cx="2183591" cy="646331"/>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b="1" dirty="0" smtClean="0"/>
              <a:t>Coronary Heart Disease</a:t>
            </a:r>
            <a:endParaRPr lang="en-GB" b="1" dirty="0"/>
          </a:p>
        </p:txBody>
      </p:sp>
      <p:pic>
        <p:nvPicPr>
          <p:cNvPr id="14338" name="Picture 2" descr="Related image"/>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6695998" y="1174899"/>
            <a:ext cx="2160477" cy="2348345"/>
          </a:xfrm>
          <a:prstGeom prst="rect">
            <a:avLst/>
          </a:prstGeom>
          <a:noFill/>
          <a:extLst>
            <a:ext uri="{909E8E84-426E-40DD-AFC4-6F175D3DCCD1}">
              <a14:hiddenFill xmlns:a14="http://schemas.microsoft.com/office/drawing/2010/main">
                <a:solidFill>
                  <a:srgbClr val="FFFFFF"/>
                </a:solidFill>
              </a14:hiddenFill>
            </a:ext>
          </a:extLst>
        </p:spPr>
      </p:pic>
      <p:pic>
        <p:nvPicPr>
          <p:cNvPr id="14340" name="Picture 4" descr="Image result for preventing coronary heart disease"/>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695998" y="3595252"/>
            <a:ext cx="2183592" cy="2354027"/>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hlinkClick r:id="rId6" action="ppaction://hlinksldjump"/>
          </p:cNvPr>
          <p:cNvSpPr txBox="1"/>
          <p:nvPr/>
        </p:nvSpPr>
        <p:spPr>
          <a:xfrm>
            <a:off x="8300524" y="3212976"/>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973200473"/>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900" dirty="0" smtClean="0"/>
              <a:t>9.2 </a:t>
            </a:r>
            <a:r>
              <a:rPr lang="en-US" sz="3900" dirty="0"/>
              <a:t>– </a:t>
            </a:r>
            <a:r>
              <a:rPr lang="en-US" sz="3900" dirty="0" smtClean="0"/>
              <a:t>The Heart – Coronary Arteries</a:t>
            </a:r>
            <a:endParaRPr lang="en-US" sz="3900" dirty="0"/>
          </a:p>
        </p:txBody>
      </p:sp>
      <p:sp>
        <p:nvSpPr>
          <p:cNvPr id="34" name="Rectangle 33"/>
          <p:cNvSpPr/>
          <p:nvPr/>
        </p:nvSpPr>
        <p:spPr>
          <a:xfrm>
            <a:off x="179513" y="1124744"/>
            <a:ext cx="5904655" cy="5632311"/>
          </a:xfrm>
          <a:prstGeom prst="rect">
            <a:avLst/>
          </a:prstGeom>
        </p:spPr>
        <p:txBody>
          <a:bodyPr wrap="square">
            <a:spAutoFit/>
          </a:bodyPr>
          <a:lstStyle/>
          <a:p>
            <a:pPr>
              <a:buClr>
                <a:srgbClr val="0070C0"/>
              </a:buClr>
              <a:buSzPct val="80000"/>
            </a:pPr>
            <a:r>
              <a:rPr lang="en-US" sz="2000" b="1" dirty="0" smtClean="0">
                <a:solidFill>
                  <a:srgbClr val="C00000"/>
                </a:solidFill>
              </a:rPr>
              <a:t>Preventing CHD</a:t>
            </a:r>
            <a:endParaRPr lang="en-US" sz="2000" b="1" dirty="0">
              <a:solidFill>
                <a:srgbClr val="C00000"/>
              </a:solidFill>
            </a:endParaRPr>
          </a:p>
          <a:p>
            <a:pPr marL="361950" indent="-361950">
              <a:buClr>
                <a:srgbClr val="0070C0"/>
              </a:buClr>
              <a:buSzPct val="80000"/>
              <a:buFont typeface="Wingdings 3" panose="05040102010807070707" pitchFamily="18" charset="2"/>
              <a:buChar char=""/>
            </a:pPr>
            <a:r>
              <a:rPr lang="en-US" sz="2000" dirty="0"/>
              <a:t>Regular exercise has a very beneficial effect on </a:t>
            </a:r>
            <a:r>
              <a:rPr lang="en-US" sz="2000" dirty="0" smtClean="0"/>
              <a:t>many parts </a:t>
            </a:r>
            <a:r>
              <a:rPr lang="en-US" sz="2000" dirty="0"/>
              <a:t>of the body, including the heart. Most people </a:t>
            </a:r>
            <a:r>
              <a:rPr lang="en-US" sz="2000" dirty="0" smtClean="0"/>
              <a:t>can find </a:t>
            </a:r>
            <a:r>
              <a:rPr lang="en-US" sz="2000" dirty="0"/>
              <a:t>some kind of exercise that they enjoy. </a:t>
            </a:r>
            <a:endParaRPr lang="en-US" sz="2000" dirty="0" smtClean="0"/>
          </a:p>
          <a:p>
            <a:pPr marL="361950" indent="-361950">
              <a:buClr>
                <a:srgbClr val="0070C0"/>
              </a:buClr>
              <a:buSzPct val="80000"/>
              <a:buFont typeface="Wingdings 3" panose="05040102010807070707" pitchFamily="18" charset="2"/>
              <a:buChar char=""/>
            </a:pPr>
            <a:r>
              <a:rPr lang="en-US" sz="2000" dirty="0" smtClean="0"/>
              <a:t>Exercise helps </a:t>
            </a:r>
            <a:r>
              <a:rPr lang="en-US" sz="2000" dirty="0"/>
              <a:t>to keep you fit, prevents excessive weight gain </a:t>
            </a:r>
            <a:r>
              <a:rPr lang="en-US" sz="2000" dirty="0" smtClean="0"/>
              <a:t>and decreases </a:t>
            </a:r>
            <a:r>
              <a:rPr lang="en-US" sz="2000" dirty="0"/>
              <a:t>blood pressure. It also has a ‘feel-good’ </a:t>
            </a:r>
            <a:r>
              <a:rPr lang="en-US" sz="2000" dirty="0" smtClean="0"/>
              <a:t>effect, by </a:t>
            </a:r>
            <a:r>
              <a:rPr lang="en-US" sz="2000" dirty="0"/>
              <a:t>helping to clear your mind of things that may </a:t>
            </a:r>
            <a:r>
              <a:rPr lang="en-US" sz="2000" dirty="0" smtClean="0"/>
              <a:t>be worrying </a:t>
            </a:r>
            <a:r>
              <a:rPr lang="en-US" sz="2000" dirty="0"/>
              <a:t>you, and causing the release of chemicals </a:t>
            </a:r>
            <a:r>
              <a:rPr lang="en-US" sz="2000" dirty="0" smtClean="0"/>
              <a:t>in the </a:t>
            </a:r>
            <a:r>
              <a:rPr lang="en-US" sz="2000" dirty="0"/>
              <a:t>brain that increase feelings of well-being.</a:t>
            </a:r>
          </a:p>
          <a:p>
            <a:pPr marL="361950" indent="-361950">
              <a:buClr>
                <a:srgbClr val="0070C0"/>
              </a:buClr>
              <a:buSzPct val="80000"/>
              <a:buFont typeface="Wingdings 3" panose="05040102010807070707" pitchFamily="18" charset="2"/>
              <a:buChar char=""/>
            </a:pPr>
            <a:r>
              <a:rPr lang="en-US" sz="2000" dirty="0"/>
              <a:t>Many governments worldwide have run </a:t>
            </a:r>
            <a:r>
              <a:rPr lang="en-US" sz="2000" dirty="0" smtClean="0"/>
              <a:t>campaigns to </a:t>
            </a:r>
            <a:r>
              <a:rPr lang="en-US" sz="2000" dirty="0"/>
              <a:t>try to encourage people to stop smoking, take </a:t>
            </a:r>
            <a:r>
              <a:rPr lang="en-US" sz="2000" dirty="0" smtClean="0"/>
              <a:t>more exercise </a:t>
            </a:r>
            <a:r>
              <a:rPr lang="en-US" sz="2000" dirty="0"/>
              <a:t>and avoid diets high in animal fats. These </a:t>
            </a:r>
            <a:r>
              <a:rPr lang="en-US" sz="2000" dirty="0" smtClean="0"/>
              <a:t>have often </a:t>
            </a:r>
            <a:r>
              <a:rPr lang="en-US" sz="2000" dirty="0"/>
              <a:t>been successful, and some countries have </a:t>
            </a:r>
            <a:r>
              <a:rPr lang="en-US" sz="2000" dirty="0" smtClean="0"/>
              <a:t>seen significant </a:t>
            </a:r>
            <a:r>
              <a:rPr lang="en-US" sz="2000" dirty="0"/>
              <a:t>reductions in the incidence of CHD. </a:t>
            </a:r>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110</a:t>
            </a:r>
            <a:endParaRPr lang="en-GB" sz="1200" b="1" dirty="0">
              <a:latin typeface="Arial" panose="020B0604020202020204" pitchFamily="34" charset="0"/>
              <a:cs typeface="Arial" panose="020B0604020202020204" pitchFamily="34" charset="0"/>
            </a:endParaRPr>
          </a:p>
        </p:txBody>
      </p:sp>
      <p:sp>
        <p:nvSpPr>
          <p:cNvPr id="9" name="TextBox 8">
            <a:hlinkClick r:id="rId3" action="ppaction://hlinkfile"/>
          </p:cNvPr>
          <p:cNvSpPr txBox="1"/>
          <p:nvPr/>
        </p:nvSpPr>
        <p:spPr>
          <a:xfrm>
            <a:off x="6084169" y="6228020"/>
            <a:ext cx="2795422"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b="1" dirty="0" smtClean="0"/>
              <a:t>Coronary Heart Disease</a:t>
            </a:r>
            <a:endParaRPr lang="en-GB" b="1" dirty="0"/>
          </a:p>
        </p:txBody>
      </p:sp>
      <p:pic>
        <p:nvPicPr>
          <p:cNvPr id="15362" name="Picture 2" descr="Image result for exercise coronary heart disease"/>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084168" y="1120432"/>
            <a:ext cx="2795423" cy="2506500"/>
          </a:xfrm>
          <a:prstGeom prst="rect">
            <a:avLst/>
          </a:prstGeom>
          <a:noFill/>
          <a:extLst>
            <a:ext uri="{909E8E84-426E-40DD-AFC4-6F175D3DCCD1}">
              <a14:hiddenFill xmlns:a14="http://schemas.microsoft.com/office/drawing/2010/main">
                <a:solidFill>
                  <a:srgbClr val="FFFFFF"/>
                </a:solidFill>
              </a14:hiddenFill>
            </a:ext>
          </a:extLst>
        </p:spPr>
      </p:pic>
      <p:pic>
        <p:nvPicPr>
          <p:cNvPr id="15364" name="Picture 4" descr="Image result for exercise coronary heart disease"/>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6097057" y="3761656"/>
            <a:ext cx="2795423" cy="233164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hlinkClick r:id="rId6" action="ppaction://hlinksldjump"/>
          </p:cNvPr>
          <p:cNvSpPr txBox="1"/>
          <p:nvPr/>
        </p:nvSpPr>
        <p:spPr>
          <a:xfrm>
            <a:off x="8300524" y="3390091"/>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406239906"/>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900" dirty="0" smtClean="0"/>
              <a:t>9.2 </a:t>
            </a:r>
            <a:r>
              <a:rPr lang="en-US" sz="3900" dirty="0"/>
              <a:t>– </a:t>
            </a:r>
            <a:r>
              <a:rPr lang="en-US" sz="3900" dirty="0" smtClean="0"/>
              <a:t>The Heart – Coronary Arteries</a:t>
            </a:r>
            <a:endParaRPr lang="en-US" sz="3900" dirty="0"/>
          </a:p>
        </p:txBody>
      </p:sp>
      <p:sp>
        <p:nvSpPr>
          <p:cNvPr id="34" name="Rectangle 33"/>
          <p:cNvSpPr/>
          <p:nvPr/>
        </p:nvSpPr>
        <p:spPr>
          <a:xfrm>
            <a:off x="179513" y="1124744"/>
            <a:ext cx="8712967" cy="2554545"/>
          </a:xfrm>
          <a:prstGeom prst="rect">
            <a:avLst/>
          </a:prstGeom>
        </p:spPr>
        <p:txBody>
          <a:bodyPr wrap="square">
            <a:spAutoFit/>
          </a:bodyPr>
          <a:lstStyle/>
          <a:p>
            <a:pPr>
              <a:buClr>
                <a:srgbClr val="0070C0"/>
              </a:buClr>
              <a:buSzPct val="80000"/>
            </a:pPr>
            <a:r>
              <a:rPr lang="en-US" sz="2000" b="1" dirty="0" smtClean="0">
                <a:solidFill>
                  <a:srgbClr val="C00000"/>
                </a:solidFill>
              </a:rPr>
              <a:t>Preventing CHD</a:t>
            </a:r>
            <a:endParaRPr lang="en-US" sz="2000" b="1" dirty="0">
              <a:solidFill>
                <a:srgbClr val="C00000"/>
              </a:solidFill>
            </a:endParaRPr>
          </a:p>
          <a:p>
            <a:pPr marL="361950" indent="-361950">
              <a:buClr>
                <a:srgbClr val="0070C0"/>
              </a:buClr>
              <a:buSzPct val="80000"/>
              <a:buFont typeface="Wingdings 3" panose="05040102010807070707" pitchFamily="18" charset="2"/>
              <a:buChar char=""/>
            </a:pPr>
            <a:r>
              <a:rPr lang="en-US" sz="2000" dirty="0"/>
              <a:t>People who are thought to be at high risk </a:t>
            </a:r>
            <a:r>
              <a:rPr lang="en-US" sz="2000" dirty="0" smtClean="0"/>
              <a:t>of developing </a:t>
            </a:r>
            <a:r>
              <a:rPr lang="en-US" sz="2000" dirty="0"/>
              <a:t>CHD - perhaps because they have </a:t>
            </a:r>
            <a:r>
              <a:rPr lang="en-US" sz="2000" dirty="0" smtClean="0"/>
              <a:t>high blood </a:t>
            </a:r>
            <a:r>
              <a:rPr lang="en-US" sz="2000" dirty="0"/>
              <a:t>pressure, or are very overweight - may </a:t>
            </a:r>
            <a:r>
              <a:rPr lang="en-US" sz="2000" dirty="0" smtClean="0"/>
              <a:t>be prescribed </a:t>
            </a:r>
            <a:r>
              <a:rPr lang="en-US" sz="2000" dirty="0"/>
              <a:t>a type of drug called statin. This drug </a:t>
            </a:r>
            <a:r>
              <a:rPr lang="en-US" sz="2000" dirty="0" smtClean="0"/>
              <a:t>helps to </a:t>
            </a:r>
            <a:r>
              <a:rPr lang="en-US" sz="2000" dirty="0"/>
              <a:t>reduce cholesterol levels in the blood, and </a:t>
            </a:r>
            <a:r>
              <a:rPr lang="en-US" sz="2000" dirty="0" smtClean="0"/>
              <a:t>can be </a:t>
            </a:r>
            <a:r>
              <a:rPr lang="en-US" sz="2000" dirty="0"/>
              <a:t>very beneficial. </a:t>
            </a:r>
            <a:endParaRPr lang="en-US" sz="2000" dirty="0" smtClean="0"/>
          </a:p>
          <a:p>
            <a:pPr marL="361950" indent="-361950">
              <a:buClr>
                <a:srgbClr val="0070C0"/>
              </a:buClr>
              <a:buSzPct val="80000"/>
              <a:buFont typeface="Wingdings 3" panose="05040102010807070707" pitchFamily="18" charset="2"/>
              <a:buChar char=""/>
            </a:pPr>
            <a:r>
              <a:rPr lang="en-US" sz="2000" dirty="0" smtClean="0"/>
              <a:t>However</a:t>
            </a:r>
            <a:r>
              <a:rPr lang="en-US" sz="2000" dirty="0"/>
              <a:t>, it can sometimes </a:t>
            </a:r>
            <a:r>
              <a:rPr lang="en-US" sz="2000" dirty="0" smtClean="0"/>
              <a:t>have some </a:t>
            </a:r>
            <a:r>
              <a:rPr lang="en-US" sz="2000" dirty="0"/>
              <a:t>unpleasant side-effects, so most doctors will </a:t>
            </a:r>
            <a:r>
              <a:rPr lang="en-US" sz="2000" dirty="0" smtClean="0"/>
              <a:t>not prescribe </a:t>
            </a:r>
            <a:r>
              <a:rPr lang="en-US" sz="2000" dirty="0"/>
              <a:t>it to people who can easily improve </a:t>
            </a:r>
            <a:r>
              <a:rPr lang="en-US" sz="2000" dirty="0" smtClean="0"/>
              <a:t>their health </a:t>
            </a:r>
            <a:r>
              <a:rPr lang="en-US" sz="2000" dirty="0"/>
              <a:t>by changing their lifestyle a little.</a:t>
            </a:r>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111</a:t>
            </a:r>
            <a:endParaRPr lang="en-GB" sz="1200" b="1" dirty="0">
              <a:latin typeface="Arial" panose="020B0604020202020204" pitchFamily="34" charset="0"/>
              <a:cs typeface="Arial" panose="020B0604020202020204" pitchFamily="34" charset="0"/>
            </a:endParaRPr>
          </a:p>
        </p:txBody>
      </p:sp>
      <p:pic>
        <p:nvPicPr>
          <p:cNvPr id="17410" name="Picture 2" descr="Image result for preventing coronary heart disease"/>
          <p:cNvPicPr>
            <a:picLocks noChangeAspect="1" noChangeArrowheads="1"/>
          </p:cNvPicPr>
          <p:nvPr/>
        </p:nvPicPr>
        <p:blipFill rotWithShape="1">
          <a:blip r:embed="rId3">
            <a:extLst>
              <a:ext uri="{28A0092B-C50C-407E-A947-70E740481C1C}">
                <a14:useLocalDpi xmlns:a14="http://schemas.microsoft.com/office/drawing/2010/main" val="0"/>
              </a:ext>
            </a:extLst>
          </a:blip>
          <a:srcRect l="5032" t="20990" r="5032" b="12059"/>
          <a:stretch/>
        </p:blipFill>
        <p:spPr bwMode="auto">
          <a:xfrm>
            <a:off x="179512" y="3789039"/>
            <a:ext cx="8712968" cy="2880321"/>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hlinkClick r:id="rId4" action="ppaction://hlinksldjump"/>
          </p:cNvPr>
          <p:cNvSpPr txBox="1"/>
          <p:nvPr/>
        </p:nvSpPr>
        <p:spPr>
          <a:xfrm>
            <a:off x="8300524" y="3284984"/>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620390914"/>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900" dirty="0" smtClean="0"/>
              <a:t>9.2 </a:t>
            </a:r>
            <a:r>
              <a:rPr lang="en-US" sz="3900" dirty="0"/>
              <a:t>– </a:t>
            </a:r>
            <a:r>
              <a:rPr lang="en-US" sz="3900" dirty="0" smtClean="0"/>
              <a:t>The Heart – Coronary Arteries</a:t>
            </a:r>
            <a:endParaRPr lang="en-US" sz="3900" dirty="0"/>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111</a:t>
            </a:r>
            <a:endParaRPr lang="en-GB" sz="120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screen">
            <a:lum bright="-47000" contrast="75000"/>
            <a:extLst>
              <a:ext uri="{28A0092B-C50C-407E-A947-70E740481C1C}">
                <a14:useLocalDpi xmlns:a14="http://schemas.microsoft.com/office/drawing/2010/main"/>
              </a:ext>
            </a:extLst>
          </a:blip>
          <a:srcRect l="70501" r="4969"/>
          <a:stretch/>
        </p:blipFill>
        <p:spPr>
          <a:xfrm>
            <a:off x="6012160" y="1124744"/>
            <a:ext cx="2829309" cy="2503098"/>
          </a:xfrm>
          <a:prstGeom prst="rect">
            <a:avLst/>
          </a:prstGeom>
        </p:spPr>
      </p:pic>
      <p:sp>
        <p:nvSpPr>
          <p:cNvPr id="5" name="Rectangle 4"/>
          <p:cNvSpPr/>
          <p:nvPr/>
        </p:nvSpPr>
        <p:spPr>
          <a:xfrm>
            <a:off x="251521" y="3684136"/>
            <a:ext cx="2016223" cy="677108"/>
          </a:xfrm>
          <a:prstGeom prst="rect">
            <a:avLst/>
          </a:prstGeom>
        </p:spPr>
        <p:txBody>
          <a:bodyPr wrap="square">
            <a:spAutoFit/>
          </a:bodyPr>
          <a:lstStyle/>
          <a:p>
            <a:pPr marL="276225" indent="-276225">
              <a:buFont typeface="+mj-lt"/>
              <a:buAutoNum type="arabicPeriod"/>
            </a:pPr>
            <a:r>
              <a:rPr lang="en-GB" sz="1900" dirty="0" smtClean="0"/>
              <a:t>This </a:t>
            </a:r>
            <a:r>
              <a:rPr lang="en-GB" sz="1900" dirty="0"/>
              <a:t>a normal artery.</a:t>
            </a:r>
          </a:p>
        </p:txBody>
      </p:sp>
      <p:sp>
        <p:nvSpPr>
          <p:cNvPr id="6" name="Rectangle 5"/>
          <p:cNvSpPr/>
          <p:nvPr/>
        </p:nvSpPr>
        <p:spPr>
          <a:xfrm>
            <a:off x="2339752" y="3665532"/>
            <a:ext cx="3168352" cy="2431435"/>
          </a:xfrm>
          <a:prstGeom prst="rect">
            <a:avLst/>
          </a:prstGeom>
        </p:spPr>
        <p:txBody>
          <a:bodyPr wrap="square">
            <a:spAutoFit/>
          </a:bodyPr>
          <a:lstStyle/>
          <a:p>
            <a:pPr marL="342900" indent="-342900">
              <a:buFont typeface="+mj-lt"/>
              <a:buAutoNum type="arabicPeriod" startAt="2"/>
            </a:pPr>
            <a:r>
              <a:rPr lang="en-US" sz="1900" dirty="0"/>
              <a:t>Cholesterol deposits form a plaque, </a:t>
            </a:r>
            <a:r>
              <a:rPr lang="en-US" sz="1900" dirty="0" smtClean="0"/>
              <a:t>making </a:t>
            </a:r>
            <a:r>
              <a:rPr lang="en-US" sz="1900" dirty="0"/>
              <a:t>the lumen of the </a:t>
            </a:r>
            <a:r>
              <a:rPr lang="en-US" sz="1900" dirty="0" smtClean="0"/>
              <a:t>artery narrower</a:t>
            </a:r>
            <a:r>
              <a:rPr lang="en-US" sz="1900" dirty="0"/>
              <a:t>. This increases the blood the </a:t>
            </a:r>
            <a:r>
              <a:rPr lang="en-US" sz="1900" dirty="0" smtClean="0"/>
              <a:t>blood pressure</a:t>
            </a:r>
            <a:r>
              <a:rPr lang="en-US" sz="1900" dirty="0"/>
              <a:t>. It also makes the wall of </a:t>
            </a:r>
            <a:r>
              <a:rPr lang="en-US" sz="1900" dirty="0" smtClean="0"/>
              <a:t>the artery </a:t>
            </a:r>
            <a:r>
              <a:rPr lang="en-US" sz="1900" dirty="0"/>
              <a:t>much stiffen</a:t>
            </a:r>
            <a:endParaRPr lang="en-GB" sz="1900" dirty="0"/>
          </a:p>
        </p:txBody>
      </p:sp>
      <p:sp>
        <p:nvSpPr>
          <p:cNvPr id="8" name="Rectangle 7"/>
          <p:cNvSpPr/>
          <p:nvPr/>
        </p:nvSpPr>
        <p:spPr>
          <a:xfrm>
            <a:off x="5631123" y="3645024"/>
            <a:ext cx="3261357" cy="3016210"/>
          </a:xfrm>
          <a:prstGeom prst="rect">
            <a:avLst/>
          </a:prstGeom>
        </p:spPr>
        <p:txBody>
          <a:bodyPr wrap="square">
            <a:spAutoFit/>
          </a:bodyPr>
          <a:lstStyle/>
          <a:p>
            <a:pPr marL="342900" indent="-342900">
              <a:buFont typeface="+mj-lt"/>
              <a:buAutoNum type="arabicPeriod" startAt="3"/>
            </a:pPr>
            <a:r>
              <a:rPr lang="en-US" sz="1900" dirty="0" smtClean="0"/>
              <a:t>Blood </a:t>
            </a:r>
            <a:r>
              <a:rPr lang="en-US" sz="1900" dirty="0"/>
              <a:t>clots can form. If one breaks away, it </a:t>
            </a:r>
            <a:r>
              <a:rPr lang="en-US" sz="1900" dirty="0" smtClean="0"/>
              <a:t>may get </a:t>
            </a:r>
            <a:r>
              <a:rPr lang="en-US" sz="1900" dirty="0"/>
              <a:t>stuck in a smaller blood vessel and it </a:t>
            </a:r>
            <a:r>
              <a:rPr lang="en-US" sz="1900" dirty="0" smtClean="0"/>
              <a:t>stops the </a:t>
            </a:r>
            <a:r>
              <a:rPr lang="en-US" sz="1900" dirty="0"/>
              <a:t>blood from getting through. The blood </a:t>
            </a:r>
            <a:r>
              <a:rPr lang="en-US" sz="1900" dirty="0" smtClean="0"/>
              <a:t>clot is </a:t>
            </a:r>
            <a:r>
              <a:rPr lang="en-US" sz="1900" dirty="0"/>
              <a:t>called a thrombosis. If it happens in a </a:t>
            </a:r>
            <a:r>
              <a:rPr lang="en-US" sz="1900" dirty="0" smtClean="0"/>
              <a:t>coronary blood </a:t>
            </a:r>
            <a:r>
              <a:rPr lang="en-US" sz="1900" dirty="0"/>
              <a:t>vessel it is called a coronary thrombosis.</a:t>
            </a:r>
            <a:endParaRPr lang="en-GB" sz="1900" dirty="0"/>
          </a:p>
        </p:txBody>
      </p:sp>
      <p:pic>
        <p:nvPicPr>
          <p:cNvPr id="9" name="Picture 8"/>
          <p:cNvPicPr>
            <a:picLocks noChangeAspect="1"/>
          </p:cNvPicPr>
          <p:nvPr/>
        </p:nvPicPr>
        <p:blipFill rotWithShape="1">
          <a:blip r:embed="rId3" cstate="screen">
            <a:lum bright="-47000" contrast="75000"/>
            <a:extLst>
              <a:ext uri="{28A0092B-C50C-407E-A947-70E740481C1C}">
                <a14:useLocalDpi xmlns:a14="http://schemas.microsoft.com/office/drawing/2010/main"/>
              </a:ext>
            </a:extLst>
          </a:blip>
          <a:srcRect l="35917" r="40320"/>
          <a:stretch/>
        </p:blipFill>
        <p:spPr>
          <a:xfrm>
            <a:off x="3106262" y="1124744"/>
            <a:ext cx="2689874" cy="2503098"/>
          </a:xfrm>
          <a:prstGeom prst="rect">
            <a:avLst/>
          </a:prstGeom>
        </p:spPr>
      </p:pic>
      <p:pic>
        <p:nvPicPr>
          <p:cNvPr id="10" name="Picture 9"/>
          <p:cNvPicPr>
            <a:picLocks noChangeAspect="1"/>
          </p:cNvPicPr>
          <p:nvPr/>
        </p:nvPicPr>
        <p:blipFill rotWithShape="1">
          <a:blip r:embed="rId3" cstate="screen">
            <a:lum bright="-47000" contrast="75000"/>
            <a:extLst>
              <a:ext uri="{28A0092B-C50C-407E-A947-70E740481C1C}">
                <a14:useLocalDpi xmlns:a14="http://schemas.microsoft.com/office/drawing/2010/main"/>
              </a:ext>
            </a:extLst>
          </a:blip>
          <a:srcRect l="2277" r="74904"/>
          <a:stretch/>
        </p:blipFill>
        <p:spPr>
          <a:xfrm>
            <a:off x="179512" y="1124744"/>
            <a:ext cx="2575519" cy="2503098"/>
          </a:xfrm>
          <a:prstGeom prst="rect">
            <a:avLst/>
          </a:prstGeom>
        </p:spPr>
      </p:pic>
      <p:sp>
        <p:nvSpPr>
          <p:cNvPr id="3" name="TextBox 2"/>
          <p:cNvSpPr txBox="1"/>
          <p:nvPr/>
        </p:nvSpPr>
        <p:spPr>
          <a:xfrm>
            <a:off x="179512" y="6251765"/>
            <a:ext cx="5819222" cy="384721"/>
          </a:xfrm>
          <a:prstGeom prst="rect">
            <a:avLst/>
          </a:prstGeom>
          <a:noFill/>
        </p:spPr>
        <p:txBody>
          <a:bodyPr wrap="none" rtlCol="0">
            <a:spAutoFit/>
          </a:bodyPr>
          <a:lstStyle/>
          <a:p>
            <a:r>
              <a:rPr lang="en-IE" sz="1900" b="1" dirty="0" smtClean="0"/>
              <a:t>Figure 9.7 – </a:t>
            </a:r>
            <a:r>
              <a:rPr lang="en-IE" sz="1900" dirty="0" smtClean="0"/>
              <a:t>How coronary heart disease is caused </a:t>
            </a:r>
            <a:endParaRPr lang="en-GB" sz="1900" dirty="0"/>
          </a:p>
        </p:txBody>
      </p:sp>
      <p:sp>
        <p:nvSpPr>
          <p:cNvPr id="11" name="TextBox 10">
            <a:hlinkClick r:id="rId4" action="ppaction://hlinksldjump"/>
          </p:cNvPr>
          <p:cNvSpPr txBox="1"/>
          <p:nvPr/>
        </p:nvSpPr>
        <p:spPr>
          <a:xfrm>
            <a:off x="8300524" y="3068960"/>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552143813"/>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Structure</a:t>
            </a:r>
            <a:endParaRPr lang="en-GB" b="1" dirty="0" smtClean="0"/>
          </a:p>
        </p:txBody>
      </p:sp>
      <p:sp>
        <p:nvSpPr>
          <p:cNvPr id="34" name="Rectangle 33"/>
          <p:cNvSpPr/>
          <p:nvPr/>
        </p:nvSpPr>
        <p:spPr>
          <a:xfrm>
            <a:off x="323527" y="1124744"/>
            <a:ext cx="8424935" cy="446276"/>
          </a:xfrm>
          <a:prstGeom prst="rect">
            <a:avLst/>
          </a:prstGeom>
        </p:spPr>
        <p:txBody>
          <a:bodyPr wrap="square">
            <a:spAutoFit/>
          </a:bodyPr>
          <a:lstStyle/>
          <a:p>
            <a:pPr>
              <a:buClr>
                <a:srgbClr val="0070C0"/>
              </a:buClr>
            </a:pPr>
            <a:r>
              <a:rPr lang="en-US" sz="2300" dirty="0"/>
              <a:t>All candidates </a:t>
            </a:r>
            <a:r>
              <a:rPr lang="en-US" sz="2300" dirty="0" smtClean="0"/>
              <a:t>take.</a:t>
            </a:r>
            <a:endParaRPr lang="en-US" sz="2300" dirty="0"/>
          </a:p>
        </p:txBody>
      </p:sp>
      <p:graphicFrame>
        <p:nvGraphicFramePr>
          <p:cNvPr id="3" name="Table 2"/>
          <p:cNvGraphicFramePr>
            <a:graphicFrameLocks noGrp="1"/>
          </p:cNvGraphicFramePr>
          <p:nvPr>
            <p:extLst>
              <p:ext uri="{D42A27DB-BD31-4B8C-83A1-F6EECF244321}">
                <p14:modId xmlns:p14="http://schemas.microsoft.com/office/powerpoint/2010/main" val="1290415549"/>
              </p:ext>
            </p:extLst>
          </p:nvPr>
        </p:nvGraphicFramePr>
        <p:xfrm>
          <a:off x="331250" y="1623784"/>
          <a:ext cx="8417211" cy="2712720"/>
        </p:xfrm>
        <a:graphic>
          <a:graphicData uri="http://schemas.openxmlformats.org/drawingml/2006/table">
            <a:tbl>
              <a:tblPr firstRow="1" bandRow="1">
                <a:tableStyleId>{5C22544A-7EE6-4342-B048-85BDC9FD1C3A}</a:tableStyleId>
              </a:tblPr>
              <a:tblGrid>
                <a:gridCol w="4168742"/>
                <a:gridCol w="216024"/>
                <a:gridCol w="4032445"/>
              </a:tblGrid>
              <a:tr h="360040">
                <a:tc>
                  <a:txBody>
                    <a:bodyPr/>
                    <a:lstStyle/>
                    <a:p>
                      <a:r>
                        <a:rPr lang="en-GB" sz="2000" b="1" dirty="0" smtClean="0">
                          <a:latin typeface="Arial" panose="020B0604020202020204" pitchFamily="34" charset="0"/>
                          <a:cs typeface="Arial" panose="020B0604020202020204" pitchFamily="34" charset="0"/>
                        </a:rPr>
                        <a:t>Either:</a:t>
                      </a:r>
                      <a:endParaRPr lang="en-GB" sz="2000" b="1" dirty="0">
                        <a:latin typeface="Arial" panose="020B0604020202020204" pitchFamily="34" charset="0"/>
                        <a:cs typeface="Arial" panose="020B0604020202020204" pitchFamily="34" charset="0"/>
                      </a:endParaRPr>
                    </a:p>
                  </a:txBody>
                  <a:tcPr>
                    <a:lnR w="12700" cap="flat" cmpd="sng" algn="ctr">
                      <a:noFill/>
                      <a:prstDash val="solid"/>
                      <a:round/>
                      <a:headEnd type="none" w="med" len="med"/>
                      <a:tailEnd type="none" w="med" len="med"/>
                    </a:lnR>
                  </a:tcPr>
                </a:tc>
                <a:tc>
                  <a:txBody>
                    <a:bodyPr/>
                    <a:lstStyle/>
                    <a:p>
                      <a:endParaRPr lang="en-GB" sz="2000" b="1" dirty="0">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GB" sz="2000" b="1" dirty="0" smtClean="0">
                          <a:latin typeface="Arial" panose="020B0604020202020204" pitchFamily="34" charset="0"/>
                          <a:cs typeface="Arial" panose="020B0604020202020204" pitchFamily="34" charset="0"/>
                        </a:rPr>
                        <a:t>Or:</a:t>
                      </a:r>
                      <a:endParaRPr lang="en-GB" sz="2000" b="1" dirty="0">
                        <a:latin typeface="Arial" panose="020B0604020202020204" pitchFamily="34" charset="0"/>
                        <a:cs typeface="Arial" panose="020B0604020202020204" pitchFamily="34" charset="0"/>
                      </a:endParaRPr>
                    </a:p>
                  </a:txBody>
                  <a:tcPr>
                    <a:lnL w="12700" cmpd="sng">
                      <a:noFill/>
                    </a:lnL>
                  </a:tcPr>
                </a:tc>
              </a:tr>
              <a:tr h="1584176">
                <a:tc>
                  <a:txBody>
                    <a:bodyPr/>
                    <a:lstStyle/>
                    <a:p>
                      <a:r>
                        <a:rPr kumimoji="0" lang="en-US" sz="2000" b="1" i="0" u="none" strike="noStrike" kern="1200" baseline="0" dirty="0" smtClean="0">
                          <a:solidFill>
                            <a:schemeClr val="dk1"/>
                          </a:solidFill>
                          <a:latin typeface="Arial" panose="020B0604020202020204" pitchFamily="34" charset="0"/>
                          <a:ea typeface="+mn-ea"/>
                          <a:cs typeface="Arial" panose="020B0604020202020204" pitchFamily="34" charset="0"/>
                        </a:rPr>
                        <a:t>Paper 5              </a:t>
                      </a:r>
                      <a:r>
                        <a:rPr kumimoji="0" lang="en-US" sz="20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Practical Test         20%</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experimental</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skills in Section 4</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2000" dirty="0">
                        <a:latin typeface="Arial" panose="020B0604020202020204" pitchFamily="34" charset="0"/>
                        <a:cs typeface="Arial" panose="020B0604020202020204" pitchFamily="34" charset="0"/>
                      </a:endParaRPr>
                    </a:p>
                  </a:txBody>
                  <a:tcPr>
                    <a:lnR w="12700" cmpd="sng">
                      <a:noFill/>
                    </a:lnR>
                  </a:tcPr>
                </a:tc>
                <a:tc>
                  <a:txBody>
                    <a:bodyPr/>
                    <a:lstStyle/>
                    <a:p>
                      <a:endParaRPr lang="en-GB" sz="2000" dirty="0">
                        <a:latin typeface="Arial" panose="020B0604020202020204" pitchFamily="34" charset="0"/>
                        <a:cs typeface="Arial" panose="020B0604020202020204"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Paper 6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1 hour</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Alternative to Practical           20%</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experimental</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skills in Section 4</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2000" dirty="0">
                        <a:latin typeface="Arial" panose="020B0604020202020204" pitchFamily="34" charset="0"/>
                        <a:cs typeface="Arial" panose="020B0604020202020204" pitchFamily="34" charset="0"/>
                      </a:endParaRPr>
                    </a:p>
                  </a:txBody>
                  <a:tcPr>
                    <a:lnL w="12700" cmpd="sng">
                      <a:noFill/>
                    </a:lnL>
                  </a:tcPr>
                </a:tc>
              </a:tr>
            </a:tbl>
          </a:graphicData>
        </a:graphic>
      </p:graphicFrame>
    </p:spTree>
    <p:extLst>
      <p:ext uri="{BB962C8B-B14F-4D97-AF65-F5344CB8AC3E}">
        <p14:creationId xmlns:p14="http://schemas.microsoft.com/office/powerpoint/2010/main" val="789585626"/>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900" dirty="0" smtClean="0"/>
              <a:t>9.2 </a:t>
            </a:r>
            <a:r>
              <a:rPr lang="en-US" sz="3900" dirty="0"/>
              <a:t>– </a:t>
            </a:r>
            <a:r>
              <a:rPr lang="en-US" sz="3900" dirty="0" smtClean="0"/>
              <a:t>The Heart – Coronary Arteries</a:t>
            </a:r>
            <a:endParaRPr lang="en-US" sz="3900" dirty="0"/>
          </a:p>
        </p:txBody>
      </p:sp>
      <p:sp>
        <p:nvSpPr>
          <p:cNvPr id="34" name="Rectangle 33"/>
          <p:cNvSpPr/>
          <p:nvPr/>
        </p:nvSpPr>
        <p:spPr>
          <a:xfrm>
            <a:off x="179513" y="1124744"/>
            <a:ext cx="8712967" cy="3893374"/>
          </a:xfrm>
          <a:prstGeom prst="rect">
            <a:avLst/>
          </a:prstGeom>
        </p:spPr>
        <p:txBody>
          <a:bodyPr wrap="square">
            <a:spAutoFit/>
          </a:bodyPr>
          <a:lstStyle/>
          <a:p>
            <a:pPr>
              <a:buClr>
                <a:srgbClr val="0070C0"/>
              </a:buClr>
              <a:buSzPct val="80000"/>
            </a:pPr>
            <a:r>
              <a:rPr lang="en-US" sz="1900" b="1" dirty="0" smtClean="0">
                <a:solidFill>
                  <a:srgbClr val="C00000"/>
                </a:solidFill>
              </a:rPr>
              <a:t>Treating CHD</a:t>
            </a:r>
            <a:endParaRPr lang="en-US" sz="1900" b="1" dirty="0">
              <a:solidFill>
                <a:srgbClr val="C00000"/>
              </a:solidFill>
            </a:endParaRPr>
          </a:p>
          <a:p>
            <a:pPr marL="361950" indent="-361950">
              <a:buClr>
                <a:srgbClr val="0070C0"/>
              </a:buClr>
              <a:buSzPct val="80000"/>
              <a:buFont typeface="Wingdings 3" panose="05040102010807070707" pitchFamily="18" charset="2"/>
              <a:buChar char=""/>
            </a:pPr>
            <a:r>
              <a:rPr lang="en-US" sz="1900" dirty="0"/>
              <a:t>Once a person has developed CHD, there are </a:t>
            </a:r>
            <a:r>
              <a:rPr lang="en-US" sz="1900" dirty="0" smtClean="0"/>
              <a:t>various treatments </a:t>
            </a:r>
            <a:r>
              <a:rPr lang="en-US" sz="1900" dirty="0"/>
              <a:t>that can help to control this disease, or </a:t>
            </a:r>
            <a:r>
              <a:rPr lang="en-US" sz="1900" dirty="0" smtClean="0"/>
              <a:t>even cure </a:t>
            </a:r>
            <a:r>
              <a:rPr lang="en-US" sz="1900" dirty="0"/>
              <a:t>it.</a:t>
            </a:r>
          </a:p>
          <a:p>
            <a:pPr marL="361950" indent="-361950">
              <a:buClr>
                <a:srgbClr val="0070C0"/>
              </a:buClr>
              <a:buSzPct val="80000"/>
              <a:buFont typeface="Wingdings 3" panose="05040102010807070707" pitchFamily="18" charset="2"/>
              <a:buChar char=""/>
            </a:pPr>
            <a:r>
              <a:rPr lang="en-US" sz="1900" dirty="0"/>
              <a:t>If a doctor diagnoses CHD, they will </a:t>
            </a:r>
            <a:r>
              <a:rPr lang="en-US" sz="1900" dirty="0" smtClean="0"/>
              <a:t>normally consider </a:t>
            </a:r>
            <a:r>
              <a:rPr lang="en-US" sz="1900" dirty="0"/>
              <a:t>prescribing drugs for the patient. </a:t>
            </a:r>
            <a:r>
              <a:rPr lang="en-US" sz="1900" dirty="0" smtClean="0"/>
              <a:t>These include </a:t>
            </a:r>
            <a:r>
              <a:rPr lang="en-US" sz="1900" dirty="0"/>
              <a:t>statins, and also other drugs that help to </a:t>
            </a:r>
            <a:r>
              <a:rPr lang="en-US" sz="1900" dirty="0" smtClean="0"/>
              <a:t>lower blood </a:t>
            </a:r>
            <a:r>
              <a:rPr lang="en-US" sz="1900" dirty="0"/>
              <a:t>pressure, or to decrease the risk of blood </a:t>
            </a:r>
            <a:r>
              <a:rPr lang="en-US" sz="1900" dirty="0" smtClean="0"/>
              <a:t>clots forming </a:t>
            </a:r>
            <a:r>
              <a:rPr lang="en-US" sz="1900" dirty="0"/>
              <a:t>inside blood vessels, such as aspirin. </a:t>
            </a:r>
            <a:r>
              <a:rPr lang="en-US" sz="1900" dirty="0" smtClean="0"/>
              <a:t>These Drugs may </a:t>
            </a:r>
            <a:r>
              <a:rPr lang="en-US" sz="1900" dirty="0"/>
              <a:t>need to be taken over a long period of </a:t>
            </a:r>
            <a:r>
              <a:rPr lang="en-US" sz="1900" dirty="0" smtClean="0"/>
              <a:t>time, unless </a:t>
            </a:r>
            <a:r>
              <a:rPr lang="en-US" sz="1900" dirty="0"/>
              <a:t>the patient is able to improve their own health through lifestyle </a:t>
            </a:r>
            <a:r>
              <a:rPr lang="en-US" sz="1900" dirty="0" smtClean="0"/>
              <a:t>changes.</a:t>
            </a:r>
          </a:p>
          <a:p>
            <a:pPr marL="361950" indent="-361950">
              <a:buClr>
                <a:srgbClr val="0070C0"/>
              </a:buClr>
              <a:buSzPct val="80000"/>
              <a:buFont typeface="Wingdings 3" panose="05040102010807070707" pitchFamily="18" charset="2"/>
              <a:buChar char=""/>
            </a:pPr>
            <a:r>
              <a:rPr lang="en-US" sz="1900" dirty="0" smtClean="0"/>
              <a:t>If </a:t>
            </a:r>
            <a:r>
              <a:rPr lang="en-US" sz="1900" dirty="0"/>
              <a:t>all else fails, then the patient may need to </a:t>
            </a:r>
            <a:r>
              <a:rPr lang="en-US" sz="1900" dirty="0" smtClean="0"/>
              <a:t>have surgery </a:t>
            </a:r>
            <a:r>
              <a:rPr lang="en-US" sz="1900" dirty="0"/>
              <a:t>to try to correct the problem. A blocked </a:t>
            </a:r>
            <a:r>
              <a:rPr lang="en-US" sz="1900" dirty="0" smtClean="0"/>
              <a:t>or severely </a:t>
            </a:r>
            <a:r>
              <a:rPr lang="en-US" sz="1900" dirty="0"/>
              <a:t>damaged coronary artery can be replaced </a:t>
            </a:r>
            <a:r>
              <a:rPr lang="en-US" sz="1900" dirty="0" smtClean="0"/>
              <a:t>with a </a:t>
            </a:r>
            <a:r>
              <a:rPr lang="en-US" sz="1900" dirty="0"/>
              <a:t>length of blood vessel taken from another part </a:t>
            </a:r>
            <a:r>
              <a:rPr lang="en-US" sz="1900" dirty="0" smtClean="0"/>
              <a:t>of the </a:t>
            </a:r>
            <a:r>
              <a:rPr lang="en-US" sz="1900" dirty="0"/>
              <a:t>body (Figure 9.8). This is called a coronary </a:t>
            </a:r>
            <a:r>
              <a:rPr lang="en-US" sz="1900" dirty="0" smtClean="0"/>
              <a:t>bypass operation</a:t>
            </a:r>
            <a:r>
              <a:rPr lang="en-US" sz="1900" dirty="0"/>
              <a:t>.</a:t>
            </a:r>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111</a:t>
            </a:r>
            <a:endParaRPr lang="en-GB" sz="1200" b="1" dirty="0">
              <a:latin typeface="Arial" panose="020B0604020202020204" pitchFamily="34" charset="0"/>
              <a:cs typeface="Arial" panose="020B0604020202020204" pitchFamily="34" charset="0"/>
            </a:endParaRPr>
          </a:p>
        </p:txBody>
      </p:sp>
      <p:pic>
        <p:nvPicPr>
          <p:cNvPr id="1026" name="Picture 2" descr="Image result for bypass surger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5125706"/>
            <a:ext cx="3089682" cy="154484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bypass surgery"/>
          <p:cNvPicPr>
            <a:picLocks noChangeAspect="1" noChangeArrowheads="1"/>
          </p:cNvPicPr>
          <p:nvPr/>
        </p:nvPicPr>
        <p:blipFill rotWithShape="1">
          <a:blip r:embed="rId4">
            <a:extLst>
              <a:ext uri="{28A0092B-C50C-407E-A947-70E740481C1C}">
                <a14:useLocalDpi xmlns:a14="http://schemas.microsoft.com/office/drawing/2010/main" val="0"/>
              </a:ext>
            </a:extLst>
          </a:blip>
          <a:srcRect b="5079"/>
          <a:stretch/>
        </p:blipFill>
        <p:spPr bwMode="auto">
          <a:xfrm>
            <a:off x="3418280" y="5063618"/>
            <a:ext cx="2593880" cy="160574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bypass surgery"/>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85783" y="5090125"/>
            <a:ext cx="2806697" cy="157923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hlinkClick r:id="rId6" action="ppaction://hlinksldjump"/>
          </p:cNvPr>
          <p:cNvSpPr txBox="1"/>
          <p:nvPr/>
        </p:nvSpPr>
        <p:spPr>
          <a:xfrm>
            <a:off x="8300524" y="908720"/>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455515046"/>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900" dirty="0" smtClean="0"/>
              <a:t>9.2 </a:t>
            </a:r>
            <a:r>
              <a:rPr lang="en-US" sz="3900" dirty="0"/>
              <a:t>– </a:t>
            </a:r>
            <a:r>
              <a:rPr lang="en-US" sz="3900" dirty="0" smtClean="0"/>
              <a:t>The Heart – Coronary Arteries</a:t>
            </a:r>
            <a:endParaRPr lang="en-US" sz="3900" dirty="0"/>
          </a:p>
        </p:txBody>
      </p:sp>
      <p:sp>
        <p:nvSpPr>
          <p:cNvPr id="34" name="Rectangle 33"/>
          <p:cNvSpPr/>
          <p:nvPr/>
        </p:nvSpPr>
        <p:spPr>
          <a:xfrm>
            <a:off x="179513" y="1124744"/>
            <a:ext cx="5544615" cy="5647700"/>
          </a:xfrm>
          <a:prstGeom prst="rect">
            <a:avLst/>
          </a:prstGeom>
        </p:spPr>
        <p:txBody>
          <a:bodyPr wrap="square">
            <a:spAutoFit/>
          </a:bodyPr>
          <a:lstStyle/>
          <a:p>
            <a:pPr>
              <a:buClr>
                <a:srgbClr val="0070C0"/>
              </a:buClr>
              <a:buSzPct val="80000"/>
            </a:pPr>
            <a:r>
              <a:rPr lang="en-US" sz="1900" b="1" dirty="0" smtClean="0">
                <a:solidFill>
                  <a:srgbClr val="C00000"/>
                </a:solidFill>
              </a:rPr>
              <a:t>Treating CHD</a:t>
            </a:r>
            <a:endParaRPr lang="en-US" sz="1900" b="1" dirty="0">
              <a:solidFill>
                <a:srgbClr val="C00000"/>
              </a:solidFill>
            </a:endParaRPr>
          </a:p>
          <a:p>
            <a:pPr marL="361950" indent="-361950">
              <a:buClr>
                <a:srgbClr val="0070C0"/>
              </a:buClr>
              <a:buSzPct val="80000"/>
              <a:buFont typeface="Wingdings 3" panose="05040102010807070707" pitchFamily="18" charset="2"/>
              <a:buChar char=""/>
            </a:pPr>
            <a:r>
              <a:rPr lang="en-US" sz="1900" dirty="0"/>
              <a:t>Another possibility is to insert a little mesh </a:t>
            </a:r>
            <a:r>
              <a:rPr lang="en-US" sz="1900" dirty="0" smtClean="0"/>
              <a:t>tube, called </a:t>
            </a:r>
            <a:r>
              <a:rPr lang="en-US" sz="1900" dirty="0"/>
              <a:t>a stent, inside the artery to keep it open.</a:t>
            </a:r>
          </a:p>
          <a:p>
            <a:pPr marL="361950" indent="-361950">
              <a:buClr>
                <a:srgbClr val="0070C0"/>
              </a:buClr>
              <a:buSzPct val="80000"/>
              <a:buFont typeface="Wingdings 3" panose="05040102010807070707" pitchFamily="18" charset="2"/>
              <a:buChar char=""/>
            </a:pPr>
            <a:r>
              <a:rPr lang="en-US" sz="1900" dirty="0"/>
              <a:t>Yet another option is to use a tiny balloon. This </a:t>
            </a:r>
            <a:r>
              <a:rPr lang="en-US" sz="1900" dirty="0" smtClean="0"/>
              <a:t>is inserted </a:t>
            </a:r>
            <a:r>
              <a:rPr lang="en-US" sz="1900" dirty="0"/>
              <a:t>into the collapsed artery, and then </a:t>
            </a:r>
            <a:r>
              <a:rPr lang="en-US" sz="1900" dirty="0" smtClean="0"/>
              <a:t>inflated using </a:t>
            </a:r>
            <a:r>
              <a:rPr lang="en-US" sz="1900" dirty="0"/>
              <a:t>water. This pushes the artery open. The balloon </a:t>
            </a:r>
            <a:r>
              <a:rPr lang="en-US" sz="1900" dirty="0" smtClean="0"/>
              <a:t>is then </a:t>
            </a:r>
            <a:r>
              <a:rPr lang="en-US" sz="1900" dirty="0"/>
              <a:t>removed. This process is called angioplasty</a:t>
            </a:r>
            <a:r>
              <a:rPr lang="en-US" sz="1900" dirty="0" smtClean="0"/>
              <a:t>.</a:t>
            </a:r>
          </a:p>
          <a:p>
            <a:pPr marL="361950" indent="-361950">
              <a:buClr>
                <a:srgbClr val="0070C0"/>
              </a:buClr>
              <a:buSzPct val="80000"/>
              <a:buFont typeface="Wingdings 3" panose="05040102010807070707" pitchFamily="18" charset="2"/>
              <a:buChar char=""/>
            </a:pPr>
            <a:r>
              <a:rPr lang="en-US" sz="1900" dirty="0"/>
              <a:t>In really severe cases, even this may not be </a:t>
            </a:r>
            <a:r>
              <a:rPr lang="en-US" sz="1900" dirty="0" smtClean="0"/>
              <a:t>enough, and </a:t>
            </a:r>
            <a:r>
              <a:rPr lang="en-US" sz="1900" dirty="0"/>
              <a:t>the patient may require a complete heart </a:t>
            </a:r>
            <a:r>
              <a:rPr lang="en-US" sz="1900" dirty="0" smtClean="0"/>
              <a:t>transplant. This </a:t>
            </a:r>
            <a:r>
              <a:rPr lang="en-US" sz="1900" dirty="0"/>
              <a:t>is always tricky, because there </a:t>
            </a:r>
            <a:r>
              <a:rPr lang="en-US" sz="1900" dirty="0" smtClean="0"/>
              <a:t>are never enough organs </a:t>
            </a:r>
            <a:r>
              <a:rPr lang="en-US" sz="1900" dirty="0"/>
              <a:t>available for all the patients that require </a:t>
            </a:r>
            <a:r>
              <a:rPr lang="en-US" sz="1900" dirty="0" smtClean="0"/>
              <a:t>them, and </a:t>
            </a:r>
            <a:r>
              <a:rPr lang="en-US" sz="1900" dirty="0"/>
              <a:t>there is an ever present danger that the </a:t>
            </a:r>
            <a:r>
              <a:rPr lang="en-US" sz="1900" dirty="0" smtClean="0"/>
              <a:t>transplanted organ </a:t>
            </a:r>
            <a:r>
              <a:rPr lang="en-US" sz="1900" dirty="0"/>
              <a:t>will be rejected by the recipient’s immune </a:t>
            </a:r>
            <a:r>
              <a:rPr lang="en-US" sz="1900" dirty="0" smtClean="0"/>
              <a:t>system (page </a:t>
            </a:r>
            <a:r>
              <a:rPr lang="en-US" sz="1900" dirty="0"/>
              <a:t>133). The recipient will need to take drugs </a:t>
            </a:r>
            <a:r>
              <a:rPr lang="en-US" sz="1900" dirty="0" smtClean="0"/>
              <a:t>to suppress </a:t>
            </a:r>
            <a:r>
              <a:rPr lang="en-US" sz="1900" dirty="0"/>
              <a:t>the immune system for the rest of their life.</a:t>
            </a:r>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111</a:t>
            </a:r>
            <a:endParaRPr lang="en-GB" sz="120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a:lum bright="-47000" contrast="75000"/>
          </a:blip>
          <a:srcRect l="1498" t="755" r="2681" b="5900"/>
          <a:stretch/>
        </p:blipFill>
        <p:spPr>
          <a:xfrm>
            <a:off x="5724128" y="1212624"/>
            <a:ext cx="3132112" cy="3437626"/>
          </a:xfrm>
          <a:prstGeom prst="rect">
            <a:avLst/>
          </a:prstGeom>
        </p:spPr>
      </p:pic>
      <p:sp>
        <p:nvSpPr>
          <p:cNvPr id="9" name="TextBox 8"/>
          <p:cNvSpPr txBox="1"/>
          <p:nvPr/>
        </p:nvSpPr>
        <p:spPr>
          <a:xfrm>
            <a:off x="5724128" y="4738130"/>
            <a:ext cx="3132112" cy="677108"/>
          </a:xfrm>
          <a:prstGeom prst="rect">
            <a:avLst/>
          </a:prstGeom>
          <a:noFill/>
        </p:spPr>
        <p:txBody>
          <a:bodyPr wrap="square" rtlCol="0">
            <a:spAutoFit/>
          </a:bodyPr>
          <a:lstStyle/>
          <a:p>
            <a:r>
              <a:rPr lang="en-IE" sz="1900" b="1" dirty="0" smtClean="0"/>
              <a:t>Figure 9.8 – </a:t>
            </a:r>
            <a:r>
              <a:rPr lang="en-IE" sz="1900" dirty="0" smtClean="0"/>
              <a:t>How coronary heart bypass is constructed</a:t>
            </a:r>
            <a:endParaRPr lang="en-GB" sz="1900" dirty="0"/>
          </a:p>
        </p:txBody>
      </p:sp>
      <p:sp>
        <p:nvSpPr>
          <p:cNvPr id="10" name="TextBox 9">
            <a:hlinkClick r:id="rId4" action="ppaction://hlinkfile"/>
          </p:cNvPr>
          <p:cNvSpPr txBox="1"/>
          <p:nvPr/>
        </p:nvSpPr>
        <p:spPr>
          <a:xfrm>
            <a:off x="5724128" y="6165304"/>
            <a:ext cx="3155463"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b="1" dirty="0" smtClean="0"/>
              <a:t>Coronary Bypass Surgery</a:t>
            </a:r>
            <a:endParaRPr lang="en-GB" b="1" dirty="0"/>
          </a:p>
        </p:txBody>
      </p:sp>
      <p:sp>
        <p:nvSpPr>
          <p:cNvPr id="8" name="TextBox 7">
            <a:hlinkClick r:id="rId5" action="ppaction://hlinksldjump"/>
          </p:cNvPr>
          <p:cNvSpPr txBox="1"/>
          <p:nvPr/>
        </p:nvSpPr>
        <p:spPr>
          <a:xfrm>
            <a:off x="8300524" y="3750131"/>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879081235"/>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900" dirty="0" smtClean="0"/>
              <a:t>9.2 </a:t>
            </a:r>
            <a:r>
              <a:rPr lang="en-US" sz="3900" dirty="0"/>
              <a:t>– </a:t>
            </a:r>
            <a:r>
              <a:rPr lang="en-US" sz="3900" dirty="0" smtClean="0"/>
              <a:t>The Heart – Heart beat</a:t>
            </a:r>
            <a:endParaRPr lang="en-US" sz="3900" dirty="0"/>
          </a:p>
        </p:txBody>
      </p:sp>
      <p:sp>
        <p:nvSpPr>
          <p:cNvPr id="34" name="Rectangle 33"/>
          <p:cNvSpPr/>
          <p:nvPr/>
        </p:nvSpPr>
        <p:spPr>
          <a:xfrm>
            <a:off x="179513" y="1124744"/>
            <a:ext cx="5760639" cy="5647700"/>
          </a:xfrm>
          <a:prstGeom prst="rect">
            <a:avLst/>
          </a:prstGeom>
        </p:spPr>
        <p:txBody>
          <a:bodyPr wrap="square">
            <a:spAutoFit/>
          </a:bodyPr>
          <a:lstStyle/>
          <a:p>
            <a:pPr>
              <a:buClr>
                <a:srgbClr val="0070C0"/>
              </a:buClr>
              <a:buSzPct val="80000"/>
            </a:pPr>
            <a:r>
              <a:rPr lang="en-US" sz="1900" b="1" dirty="0" smtClean="0">
                <a:solidFill>
                  <a:srgbClr val="C00000"/>
                </a:solidFill>
              </a:rPr>
              <a:t>Heart beat</a:t>
            </a:r>
            <a:endParaRPr lang="en-US" sz="1900" b="1" dirty="0">
              <a:solidFill>
                <a:srgbClr val="C00000"/>
              </a:solidFill>
            </a:endParaRPr>
          </a:p>
          <a:p>
            <a:pPr marL="361950" indent="-361950">
              <a:buClr>
                <a:srgbClr val="0070C0"/>
              </a:buClr>
              <a:buSzPct val="80000"/>
              <a:buFont typeface="Wingdings 3" panose="05040102010807070707" pitchFamily="18" charset="2"/>
              <a:buChar char=""/>
            </a:pPr>
            <a:r>
              <a:rPr lang="en-US" sz="1900" dirty="0"/>
              <a:t>You may be able to feel your heart beating if you </a:t>
            </a:r>
            <a:r>
              <a:rPr lang="en-US" sz="1900" dirty="0" smtClean="0"/>
              <a:t>put your </a:t>
            </a:r>
            <a:r>
              <a:rPr lang="en-US" sz="1900" dirty="0"/>
              <a:t>hand on your chest. Most people’s hearts </a:t>
            </a:r>
            <a:r>
              <a:rPr lang="en-US" sz="1900" dirty="0" smtClean="0"/>
              <a:t>beat about </a:t>
            </a:r>
            <a:r>
              <a:rPr lang="en-US" sz="1900" dirty="0"/>
              <a:t>60 to 75 times a minute when they are </a:t>
            </a:r>
            <a:r>
              <a:rPr lang="en-US" sz="1900" dirty="0" smtClean="0"/>
              <a:t>resting. If </a:t>
            </a:r>
            <a:r>
              <a:rPr lang="en-US" sz="1900" dirty="0"/>
              <a:t>you put your head against a friend’s chest, or </a:t>
            </a:r>
            <a:r>
              <a:rPr lang="en-US" sz="1900" dirty="0" smtClean="0"/>
              <a:t>use a </a:t>
            </a:r>
            <a:r>
              <a:rPr lang="en-US" sz="1900" dirty="0"/>
              <a:t>stethoscope, you can also the sounds of the </a:t>
            </a:r>
            <a:r>
              <a:rPr lang="en-US" sz="1900" dirty="0" smtClean="0"/>
              <a:t>valves closing </a:t>
            </a:r>
            <a:r>
              <a:rPr lang="en-US" sz="1900" dirty="0"/>
              <a:t>with each heart beat. They sound rather </a:t>
            </a:r>
            <a:r>
              <a:rPr lang="en-US" sz="1900" dirty="0" smtClean="0"/>
              <a:t>like ‘</a:t>
            </a:r>
            <a:r>
              <a:rPr lang="en-US" sz="1900" dirty="0" err="1" smtClean="0"/>
              <a:t>lub</a:t>
            </a:r>
            <a:r>
              <a:rPr lang="en-US" sz="1900" dirty="0" smtClean="0"/>
              <a:t>-dup</a:t>
            </a:r>
            <a:r>
              <a:rPr lang="en-US" sz="1900" dirty="0"/>
              <a:t>’. Each complete ‘</a:t>
            </a:r>
            <a:r>
              <a:rPr lang="en-US" sz="1900" dirty="0" err="1"/>
              <a:t>lub</a:t>
            </a:r>
            <a:r>
              <a:rPr lang="en-US" sz="1900" dirty="0"/>
              <a:t>-dup’ represents </a:t>
            </a:r>
            <a:r>
              <a:rPr lang="en-US" sz="1900" dirty="0" smtClean="0"/>
              <a:t>one heart </a:t>
            </a:r>
            <a:r>
              <a:rPr lang="en-US" sz="1900" dirty="0"/>
              <a:t>beat.</a:t>
            </a:r>
          </a:p>
          <a:p>
            <a:pPr marL="361950" indent="-361950">
              <a:buClr>
                <a:srgbClr val="0070C0"/>
              </a:buClr>
              <a:buSzPct val="80000"/>
              <a:buFont typeface="Wingdings 3" panose="05040102010807070707" pitchFamily="18" charset="2"/>
              <a:buChar char=""/>
            </a:pPr>
            <a:r>
              <a:rPr lang="en-US" sz="1900" dirty="0"/>
              <a:t>A good way to measure the rate of your heart </a:t>
            </a:r>
            <a:r>
              <a:rPr lang="en-US" sz="1900" dirty="0" smtClean="0"/>
              <a:t>beat is </a:t>
            </a:r>
            <a:r>
              <a:rPr lang="en-US" sz="1900" dirty="0"/>
              <a:t>to take your pulse rate. A pulse is caused by </a:t>
            </a:r>
            <a:r>
              <a:rPr lang="en-US" sz="1900" dirty="0" smtClean="0"/>
              <a:t>the expansion </a:t>
            </a:r>
            <a:r>
              <a:rPr lang="en-US" sz="1900" dirty="0"/>
              <a:t>and relaxation of an artery, caused by </a:t>
            </a:r>
            <a:r>
              <a:rPr lang="en-US" sz="1900" dirty="0" smtClean="0"/>
              <a:t>the heart </a:t>
            </a:r>
            <a:r>
              <a:rPr lang="en-US" sz="1900" dirty="0"/>
              <a:t>pushing blood through it. Your pulse rate </a:t>
            </a:r>
            <a:r>
              <a:rPr lang="en-US" sz="1900" dirty="0" smtClean="0"/>
              <a:t>is therefore </a:t>
            </a:r>
            <a:r>
              <a:rPr lang="en-US" sz="1900" dirty="0"/>
              <a:t>the same as your heart rate. You can </a:t>
            </a:r>
            <a:r>
              <a:rPr lang="en-US" sz="1900" dirty="0" smtClean="0"/>
              <a:t>find a </a:t>
            </a:r>
            <a:r>
              <a:rPr lang="en-US" sz="1900" dirty="0"/>
              <a:t>pulse wherever there is an artery fairly near to </a:t>
            </a:r>
            <a:r>
              <a:rPr lang="en-US" sz="1900" dirty="0" smtClean="0"/>
              <a:t>the surface </a:t>
            </a:r>
            <a:r>
              <a:rPr lang="en-US" sz="1900" dirty="0"/>
              <a:t>of the skin. Two suitable places are inside </a:t>
            </a:r>
            <a:r>
              <a:rPr lang="en-US" sz="1900" dirty="0" smtClean="0"/>
              <a:t>your wrist</a:t>
            </a:r>
            <a:r>
              <a:rPr lang="en-US" sz="1900" dirty="0"/>
              <a:t>, and just to the side of the big tendons </a:t>
            </a:r>
            <a:r>
              <a:rPr lang="en-US" sz="1900" dirty="0" smtClean="0"/>
              <a:t>in your </a:t>
            </a:r>
            <a:r>
              <a:rPr lang="en-US" sz="1900" dirty="0"/>
              <a:t>neck.</a:t>
            </a:r>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112</a:t>
            </a:r>
            <a:endParaRPr lang="en-GB" sz="1200" b="1" dirty="0">
              <a:latin typeface="Arial" panose="020B0604020202020204" pitchFamily="34" charset="0"/>
              <a:cs typeface="Arial" panose="020B0604020202020204" pitchFamily="34" charset="0"/>
            </a:endParaRPr>
          </a:p>
        </p:txBody>
      </p:sp>
      <p:pic>
        <p:nvPicPr>
          <p:cNvPr id="2050" name="Picture 2" descr="Image result for heartbeat animation"/>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940152" y="1157381"/>
            <a:ext cx="2952328" cy="221424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animated heartbeat"/>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5940152" y="3548280"/>
            <a:ext cx="2952328" cy="276104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hlinkClick r:id="rId5" action="ppaction://hlinksldjump"/>
          </p:cNvPr>
          <p:cNvSpPr txBox="1"/>
          <p:nvPr/>
        </p:nvSpPr>
        <p:spPr>
          <a:xfrm>
            <a:off x="8300524" y="5949280"/>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959942329"/>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900" dirty="0" smtClean="0"/>
              <a:t>9.2 </a:t>
            </a:r>
            <a:r>
              <a:rPr lang="en-US" sz="3900" dirty="0"/>
              <a:t>– </a:t>
            </a:r>
            <a:r>
              <a:rPr lang="en-US" sz="3900" dirty="0" smtClean="0"/>
              <a:t>The Heart – Heart beat</a:t>
            </a:r>
            <a:endParaRPr lang="en-US" sz="3900" dirty="0"/>
          </a:p>
        </p:txBody>
      </p:sp>
      <p:sp>
        <p:nvSpPr>
          <p:cNvPr id="34" name="Rectangle 33"/>
          <p:cNvSpPr/>
          <p:nvPr/>
        </p:nvSpPr>
        <p:spPr>
          <a:xfrm>
            <a:off x="179513" y="1124744"/>
            <a:ext cx="6336703" cy="5632311"/>
          </a:xfrm>
          <a:prstGeom prst="rect">
            <a:avLst/>
          </a:prstGeom>
        </p:spPr>
        <p:txBody>
          <a:bodyPr wrap="square">
            <a:spAutoFit/>
          </a:bodyPr>
          <a:lstStyle/>
          <a:p>
            <a:pPr marL="361950" indent="-361950">
              <a:buClr>
                <a:srgbClr val="0070C0"/>
              </a:buClr>
              <a:buSzPct val="80000"/>
              <a:buFont typeface="Wingdings 3" panose="05040102010807070707" pitchFamily="18" charset="2"/>
              <a:buChar char=""/>
            </a:pPr>
            <a:r>
              <a:rPr lang="en-US" dirty="0" smtClean="0"/>
              <a:t>In </a:t>
            </a:r>
            <a:r>
              <a:rPr lang="en-US" dirty="0"/>
              <a:t>a hospital, the activity of the heart can be </a:t>
            </a:r>
            <a:r>
              <a:rPr lang="en-US" dirty="0" smtClean="0"/>
              <a:t>recorded as </a:t>
            </a:r>
            <a:r>
              <a:rPr lang="en-US" dirty="0"/>
              <a:t>an ECG. This stands for electrocardiograph. Little electrodes are stuck onto the person’s body, and </a:t>
            </a:r>
            <a:r>
              <a:rPr lang="en-US" dirty="0" smtClean="0"/>
              <a:t>the electrical </a:t>
            </a:r>
            <a:r>
              <a:rPr lang="en-US" dirty="0"/>
              <a:t>activity in the heart is recorded (Figure 9.9</a:t>
            </a:r>
            <a:r>
              <a:rPr lang="en-US" dirty="0" smtClean="0"/>
              <a:t>).</a:t>
            </a:r>
          </a:p>
          <a:p>
            <a:pPr marL="361950" indent="-361950">
              <a:buClr>
                <a:srgbClr val="0070C0"/>
              </a:buClr>
              <a:buSzPct val="80000"/>
              <a:buFont typeface="Wingdings 3" panose="05040102010807070707" pitchFamily="18" charset="2"/>
              <a:buChar char=""/>
            </a:pPr>
            <a:r>
              <a:rPr lang="en-US" dirty="0" smtClean="0"/>
              <a:t>The activity is recorded as a kind of graph. An example of a normal ECG is shown in Figure 9.10.</a:t>
            </a:r>
          </a:p>
          <a:p>
            <a:pPr marL="361950" indent="-361950">
              <a:buClr>
                <a:srgbClr val="0070C0"/>
              </a:buClr>
              <a:buSzPct val="80000"/>
              <a:buFont typeface="Wingdings 3" panose="05040102010807070707" pitchFamily="18" charset="2"/>
              <a:buChar char=""/>
            </a:pPr>
            <a:r>
              <a:rPr lang="en-US" dirty="0" smtClean="0"/>
              <a:t>When </a:t>
            </a:r>
            <a:r>
              <a:rPr lang="en-US" dirty="0"/>
              <a:t>a person exercises, their heart beats </a:t>
            </a:r>
            <a:r>
              <a:rPr lang="en-US" dirty="0" smtClean="0"/>
              <a:t>faster. This </a:t>
            </a:r>
            <a:r>
              <a:rPr lang="en-US" dirty="0"/>
              <a:t>is because their muscles are using up oxygen </a:t>
            </a:r>
            <a:r>
              <a:rPr lang="en-US" dirty="0" smtClean="0"/>
              <a:t>more quickly </a:t>
            </a:r>
            <a:r>
              <a:rPr lang="en-US" dirty="0"/>
              <a:t>in respiration, to supply the energy needed </a:t>
            </a:r>
            <a:r>
              <a:rPr lang="en-US" dirty="0" smtClean="0"/>
              <a:t>for movement</a:t>
            </a:r>
            <a:r>
              <a:rPr lang="en-US" dirty="0"/>
              <a:t>. A faster heart rate means faster delivery </a:t>
            </a:r>
            <a:r>
              <a:rPr lang="en-US" dirty="0" smtClean="0"/>
              <a:t>of blood </a:t>
            </a:r>
            <a:r>
              <a:rPr lang="en-US" dirty="0"/>
              <a:t>to the muscles, providing oxygen.</a:t>
            </a:r>
          </a:p>
          <a:p>
            <a:pPr marL="361950" indent="-361950">
              <a:buClr>
                <a:srgbClr val="0070C0"/>
              </a:buClr>
              <a:buSzPct val="80000"/>
              <a:buFont typeface="Wingdings 3" panose="05040102010807070707" pitchFamily="18" charset="2"/>
              <a:buChar char=""/>
            </a:pPr>
            <a:r>
              <a:rPr lang="en-US" dirty="0"/>
              <a:t>The rate at which the heart beats is </a:t>
            </a:r>
            <a:r>
              <a:rPr lang="en-US" dirty="0" smtClean="0"/>
              <a:t>controlled by </a:t>
            </a:r>
            <a:r>
              <a:rPr lang="en-US" dirty="0"/>
              <a:t>a patch of muscle in the right atrium called </a:t>
            </a:r>
            <a:r>
              <a:rPr lang="en-US" dirty="0" smtClean="0"/>
              <a:t>the pacemaker</a:t>
            </a:r>
            <a:r>
              <a:rPr lang="en-US" dirty="0"/>
              <a:t>. The pacemaker sends electrical </a:t>
            </a:r>
            <a:r>
              <a:rPr lang="en-US" dirty="0" smtClean="0"/>
              <a:t>signals through </a:t>
            </a:r>
            <a:r>
              <a:rPr lang="en-US" dirty="0"/>
              <a:t>the walls of the heart at regular intervals, </a:t>
            </a:r>
            <a:r>
              <a:rPr lang="en-US" dirty="0" smtClean="0"/>
              <a:t>which make </a:t>
            </a:r>
            <a:r>
              <a:rPr lang="en-US" dirty="0"/>
              <a:t>the muscle contract. The pacemaker’s rate, </a:t>
            </a:r>
            <a:r>
              <a:rPr lang="en-US" dirty="0" smtClean="0"/>
              <a:t>and therefore </a:t>
            </a:r>
            <a:r>
              <a:rPr lang="en-US" dirty="0"/>
              <a:t>the rate of heart beat, changes according to </a:t>
            </a:r>
            <a:r>
              <a:rPr lang="en-US" dirty="0" smtClean="0"/>
              <a:t>the needs </a:t>
            </a:r>
            <a:r>
              <a:rPr lang="en-US" dirty="0"/>
              <a:t>of the body. For example, during exercise, </a:t>
            </a:r>
            <a:r>
              <a:rPr lang="en-US" dirty="0" smtClean="0"/>
              <a:t>when extra </a:t>
            </a:r>
            <a:r>
              <a:rPr lang="en-US" dirty="0"/>
              <a:t>oxygen is needed by the muscles, the brain </a:t>
            </a:r>
            <a:r>
              <a:rPr lang="en-US" dirty="0" smtClean="0"/>
              <a:t>sends impulses </a:t>
            </a:r>
            <a:r>
              <a:rPr lang="en-US" dirty="0"/>
              <a:t>along nerves to the pacemaker, to make </a:t>
            </a:r>
            <a:r>
              <a:rPr lang="en-US" dirty="0" smtClean="0"/>
              <a:t>the heart </a:t>
            </a:r>
            <a:r>
              <a:rPr lang="en-US" dirty="0"/>
              <a:t>beat faster.</a:t>
            </a:r>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112</a:t>
            </a:r>
            <a:endParaRPr lang="en-GB" sz="1200" b="1" dirty="0">
              <a:latin typeface="Arial" panose="020B0604020202020204" pitchFamily="34" charset="0"/>
              <a:cs typeface="Arial" panose="020B0604020202020204" pitchFamily="34" charset="0"/>
            </a:endParaRPr>
          </a:p>
        </p:txBody>
      </p:sp>
      <p:pic>
        <p:nvPicPr>
          <p:cNvPr id="2050" name="Picture 2" descr="Image result for heartbeat animation"/>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6516216" y="1124744"/>
            <a:ext cx="2376264" cy="178219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rotWithShape="1">
          <a:blip r:embed="rId4"/>
          <a:srcRect l="7280" t="650" r="4554" b="2750"/>
          <a:stretch/>
        </p:blipFill>
        <p:spPr>
          <a:xfrm>
            <a:off x="6516216" y="4564170"/>
            <a:ext cx="2376264" cy="2093312"/>
          </a:xfrm>
          <a:prstGeom prst="rect">
            <a:avLst/>
          </a:prstGeom>
        </p:spPr>
      </p:pic>
      <p:sp>
        <p:nvSpPr>
          <p:cNvPr id="5" name="Rectangle 4"/>
          <p:cNvSpPr/>
          <p:nvPr/>
        </p:nvSpPr>
        <p:spPr>
          <a:xfrm>
            <a:off x="6516216" y="3031792"/>
            <a:ext cx="2376264" cy="1477328"/>
          </a:xfrm>
          <a:prstGeom prst="rect">
            <a:avLst/>
          </a:prstGeom>
        </p:spPr>
        <p:txBody>
          <a:bodyPr wrap="square">
            <a:spAutoFit/>
          </a:bodyPr>
          <a:lstStyle/>
          <a:p>
            <a:pPr indent="361950">
              <a:buClr>
                <a:srgbClr val="C00000"/>
              </a:buClr>
              <a:buFont typeface="Arial" panose="020B0604020202020204" pitchFamily="34" charset="0"/>
              <a:buChar char="▼"/>
            </a:pPr>
            <a:r>
              <a:rPr lang="en-US" b="1" dirty="0"/>
              <a:t>Figure 9.9 </a:t>
            </a:r>
            <a:r>
              <a:rPr lang="en-US" b="1" dirty="0" smtClean="0"/>
              <a:t>- </a:t>
            </a:r>
            <a:r>
              <a:rPr lang="en-US" dirty="0" smtClean="0"/>
              <a:t>A </a:t>
            </a:r>
            <a:r>
              <a:rPr lang="en-US" dirty="0"/>
              <a:t>patient having an ECG </a:t>
            </a:r>
            <a:r>
              <a:rPr lang="en-US" dirty="0" smtClean="0"/>
              <a:t>test to </a:t>
            </a:r>
            <a:r>
              <a:rPr lang="en-US" dirty="0"/>
              <a:t>check the functioning of </a:t>
            </a:r>
            <a:r>
              <a:rPr lang="en-US" dirty="0" smtClean="0"/>
              <a:t>his heart</a:t>
            </a:r>
            <a:r>
              <a:rPr lang="en-US" dirty="0"/>
              <a:t>.</a:t>
            </a:r>
            <a:endParaRPr lang="en-GB" dirty="0"/>
          </a:p>
        </p:txBody>
      </p:sp>
      <p:sp>
        <p:nvSpPr>
          <p:cNvPr id="8" name="TextBox 7">
            <a:hlinkClick r:id="rId5" action="ppaction://hlinksldjump"/>
          </p:cNvPr>
          <p:cNvSpPr txBox="1"/>
          <p:nvPr/>
        </p:nvSpPr>
        <p:spPr>
          <a:xfrm>
            <a:off x="8300524" y="941819"/>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066970790"/>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900" dirty="0" smtClean="0"/>
              <a:t>9.2 </a:t>
            </a:r>
            <a:r>
              <a:rPr lang="en-US" sz="3900" dirty="0"/>
              <a:t>– </a:t>
            </a:r>
            <a:r>
              <a:rPr lang="en-US" sz="3900" dirty="0" smtClean="0"/>
              <a:t>The Heart – Heart beat</a:t>
            </a:r>
            <a:endParaRPr lang="en-US" sz="3900" dirty="0"/>
          </a:p>
        </p:txBody>
      </p:sp>
      <p:sp>
        <p:nvSpPr>
          <p:cNvPr id="34" name="Rectangle 33"/>
          <p:cNvSpPr/>
          <p:nvPr/>
        </p:nvSpPr>
        <p:spPr>
          <a:xfrm>
            <a:off x="179513" y="1124744"/>
            <a:ext cx="8662696" cy="3785652"/>
          </a:xfrm>
          <a:prstGeom prst="rect">
            <a:avLst/>
          </a:prstGeom>
        </p:spPr>
        <p:txBody>
          <a:bodyPr wrap="square">
            <a:spAutoFit/>
          </a:bodyPr>
          <a:lstStyle/>
          <a:p>
            <a:pPr marL="361950" indent="-361950">
              <a:buClr>
                <a:srgbClr val="0070C0"/>
              </a:buClr>
              <a:buSzPct val="80000"/>
              <a:buFont typeface="Wingdings 3" panose="05040102010807070707" pitchFamily="18" charset="2"/>
              <a:buChar char=""/>
            </a:pPr>
            <a:r>
              <a:rPr lang="en-US" sz="2000" dirty="0"/>
              <a:t>The signal for this is an increase in the pH of </a:t>
            </a:r>
            <a:r>
              <a:rPr lang="en-US" sz="2000" dirty="0" smtClean="0"/>
              <a:t>the blood</a:t>
            </a:r>
            <a:r>
              <a:rPr lang="en-US" sz="2000" dirty="0"/>
              <a:t>. During exercise, muscles respire more </a:t>
            </a:r>
            <a:r>
              <a:rPr lang="en-US" sz="2000" dirty="0" smtClean="0"/>
              <a:t>quickly than </a:t>
            </a:r>
            <a:r>
              <a:rPr lang="en-US" sz="2000" dirty="0"/>
              <a:t>usual, in order to release the energy needed </a:t>
            </a:r>
            <a:r>
              <a:rPr lang="en-US" sz="2000" dirty="0" smtClean="0"/>
              <a:t>for movement</a:t>
            </a:r>
            <a:r>
              <a:rPr lang="en-US" sz="2000" dirty="0"/>
              <a:t>. This increase in respiration rate means </a:t>
            </a:r>
            <a:r>
              <a:rPr lang="en-US" sz="2000" dirty="0" smtClean="0"/>
              <a:t>that more </a:t>
            </a:r>
            <a:r>
              <a:rPr lang="en-US" sz="2000" dirty="0"/>
              <a:t>carbon dioxide is produced, and this dissolves </a:t>
            </a:r>
            <a:r>
              <a:rPr lang="en-US" sz="2000" dirty="0" smtClean="0"/>
              <a:t>in the </a:t>
            </a:r>
            <a:r>
              <a:rPr lang="en-US" sz="2000" dirty="0"/>
              <a:t>blood. </a:t>
            </a:r>
            <a:endParaRPr lang="en-US" sz="2000" dirty="0" smtClean="0"/>
          </a:p>
          <a:p>
            <a:pPr marL="361950" indent="-361950">
              <a:buClr>
                <a:srgbClr val="0070C0"/>
              </a:buClr>
              <a:buSzPct val="80000"/>
              <a:buFont typeface="Wingdings 3" panose="05040102010807070707" pitchFamily="18" charset="2"/>
              <a:buChar char=""/>
            </a:pPr>
            <a:r>
              <a:rPr lang="en-US" sz="2000" dirty="0" smtClean="0"/>
              <a:t>A </a:t>
            </a:r>
            <a:r>
              <a:rPr lang="en-US" sz="2000" dirty="0"/>
              <a:t>weak acid is formed, lowering the pH </a:t>
            </a:r>
            <a:r>
              <a:rPr lang="en-US" sz="2000" dirty="0" smtClean="0"/>
              <a:t>of the </a:t>
            </a:r>
            <a:r>
              <a:rPr lang="en-US" sz="2000" dirty="0"/>
              <a:t>blood. Receptor cells in the brain sense this drop </a:t>
            </a:r>
            <a:r>
              <a:rPr lang="en-US" sz="2000" dirty="0" smtClean="0"/>
              <a:t>in pH</a:t>
            </a:r>
            <a:r>
              <a:rPr lang="en-US" sz="2000" dirty="0"/>
              <a:t>, and this triggers an increase in the frequency of </a:t>
            </a:r>
            <a:r>
              <a:rPr lang="en-US" sz="2000" dirty="0" smtClean="0"/>
              <a:t>the nerve </a:t>
            </a:r>
            <a:r>
              <a:rPr lang="en-US" sz="2000" dirty="0"/>
              <a:t>impulse sent to the pacemaker.</a:t>
            </a:r>
          </a:p>
          <a:p>
            <a:pPr marL="361950" indent="-361950">
              <a:buClr>
                <a:srgbClr val="0070C0"/>
              </a:buClr>
              <a:buSzPct val="80000"/>
              <a:buFont typeface="Wingdings 3" panose="05040102010807070707" pitchFamily="18" charset="2"/>
              <a:buChar char=""/>
            </a:pPr>
            <a:r>
              <a:rPr lang="en-US" sz="2000" dirty="0"/>
              <a:t>Sometimes, the pacemaker stops working </a:t>
            </a:r>
            <a:r>
              <a:rPr lang="en-US" sz="2000" dirty="0" smtClean="0"/>
              <a:t>properly. An </a:t>
            </a:r>
            <a:r>
              <a:rPr lang="en-US" sz="2000" dirty="0"/>
              <a:t>artificial pacemaker can then be placed in </a:t>
            </a:r>
            <a:r>
              <a:rPr lang="en-US" sz="2000" dirty="0" smtClean="0"/>
              <a:t>the person’s </a:t>
            </a:r>
            <a:r>
              <a:rPr lang="en-US" sz="2000" dirty="0"/>
              <a:t>heart. It produces an electrical impulse at </a:t>
            </a:r>
            <a:r>
              <a:rPr lang="en-US" sz="2000" dirty="0" smtClean="0"/>
              <a:t>a regular </a:t>
            </a:r>
            <a:r>
              <a:rPr lang="en-US" sz="2000" dirty="0"/>
              <a:t>rate of about one impulse per second. </a:t>
            </a:r>
            <a:r>
              <a:rPr lang="en-US" sz="2000" dirty="0" smtClean="0"/>
              <a:t>Artificial pacemakers </a:t>
            </a:r>
            <a:r>
              <a:rPr lang="en-US" sz="2000" dirty="0"/>
              <a:t>last for up to ten years before they have </a:t>
            </a:r>
            <a:r>
              <a:rPr lang="en-US" sz="2000" dirty="0" smtClean="0"/>
              <a:t>to be </a:t>
            </a:r>
            <a:r>
              <a:rPr lang="en-US" sz="2000" dirty="0"/>
              <a:t>replaced.</a:t>
            </a:r>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112</a:t>
            </a:r>
            <a:endParaRPr lang="en-GB" sz="120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stretch>
            <a:fillRect/>
          </a:stretch>
        </p:blipFill>
        <p:spPr>
          <a:xfrm>
            <a:off x="3662309" y="4653136"/>
            <a:ext cx="5179900" cy="1970428"/>
          </a:xfrm>
          <a:prstGeom prst="rect">
            <a:avLst/>
          </a:prstGeom>
        </p:spPr>
      </p:pic>
      <p:sp>
        <p:nvSpPr>
          <p:cNvPr id="3" name="Rectangle 2"/>
          <p:cNvSpPr/>
          <p:nvPr/>
        </p:nvSpPr>
        <p:spPr>
          <a:xfrm>
            <a:off x="181224" y="5038185"/>
            <a:ext cx="3310656" cy="1554272"/>
          </a:xfrm>
          <a:prstGeom prst="rect">
            <a:avLst/>
          </a:prstGeom>
        </p:spPr>
        <p:txBody>
          <a:bodyPr wrap="square">
            <a:spAutoFit/>
          </a:bodyPr>
          <a:lstStyle/>
          <a:p>
            <a:pPr indent="361950">
              <a:buClr>
                <a:srgbClr val="C00000"/>
              </a:buClr>
              <a:buFont typeface="Arial" panose="020B0604020202020204" pitchFamily="34" charset="0"/>
              <a:buChar char="►"/>
            </a:pPr>
            <a:r>
              <a:rPr lang="en-US" sz="1900" b="1" dirty="0" smtClean="0"/>
              <a:t>Figure 9.10 </a:t>
            </a:r>
            <a:r>
              <a:rPr lang="en-US" sz="1900" dirty="0" smtClean="0"/>
              <a:t>A </a:t>
            </a:r>
            <a:r>
              <a:rPr lang="en-US" sz="1900" dirty="0"/>
              <a:t>normal ECG trace</a:t>
            </a:r>
            <a:r>
              <a:rPr lang="en-US" sz="1900" dirty="0" smtClean="0"/>
              <a:t>. The points </a:t>
            </a:r>
            <a:r>
              <a:rPr lang="en-US" sz="1900" dirty="0"/>
              <a:t>labelled R Q, R, S </a:t>
            </a:r>
            <a:r>
              <a:rPr lang="en-US" sz="1900" dirty="0" smtClean="0"/>
              <a:t>and T represent </a:t>
            </a:r>
            <a:r>
              <a:rPr lang="en-US" sz="1900" dirty="0"/>
              <a:t>different stages of a heart beat.</a:t>
            </a:r>
            <a:endParaRPr lang="en-GB" sz="1900" dirty="0"/>
          </a:p>
        </p:txBody>
      </p:sp>
      <p:sp>
        <p:nvSpPr>
          <p:cNvPr id="7" name="TextBox 6">
            <a:hlinkClick r:id="rId4" action="ppaction://hlinksldjump"/>
          </p:cNvPr>
          <p:cNvSpPr txBox="1"/>
          <p:nvPr/>
        </p:nvSpPr>
        <p:spPr>
          <a:xfrm>
            <a:off x="8300524" y="2958043"/>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342151982"/>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900" dirty="0" smtClean="0"/>
              <a:t>9.2 </a:t>
            </a:r>
            <a:r>
              <a:rPr lang="en-US" sz="3900" dirty="0"/>
              <a:t>– </a:t>
            </a:r>
            <a:r>
              <a:rPr lang="en-US" sz="3900" dirty="0" smtClean="0"/>
              <a:t>The Heart – Heart Valves</a:t>
            </a:r>
            <a:endParaRPr lang="en-US" sz="3900" dirty="0"/>
          </a:p>
        </p:txBody>
      </p:sp>
      <p:sp>
        <p:nvSpPr>
          <p:cNvPr id="34" name="Rectangle 33"/>
          <p:cNvSpPr/>
          <p:nvPr/>
        </p:nvSpPr>
        <p:spPr>
          <a:xfrm>
            <a:off x="179513" y="1124744"/>
            <a:ext cx="8662696" cy="5016758"/>
          </a:xfrm>
          <a:prstGeom prst="rect">
            <a:avLst/>
          </a:prstGeom>
        </p:spPr>
        <p:txBody>
          <a:bodyPr wrap="square">
            <a:spAutoFit/>
          </a:bodyPr>
          <a:lstStyle/>
          <a:p>
            <a:pPr marL="361950" indent="-361950">
              <a:buClr>
                <a:srgbClr val="0070C0"/>
              </a:buClr>
              <a:buSzPct val="80000"/>
              <a:buFont typeface="Wingdings 3" panose="05040102010807070707" pitchFamily="18" charset="2"/>
              <a:buChar char=""/>
            </a:pPr>
            <a:r>
              <a:rPr lang="en-US" sz="1970" dirty="0"/>
              <a:t>The heart beats as the cardiac muscles in its </a:t>
            </a:r>
            <a:r>
              <a:rPr lang="en-US" sz="1970" dirty="0" smtClean="0"/>
              <a:t>walls contract </a:t>
            </a:r>
            <a:r>
              <a:rPr lang="en-US" sz="1970" dirty="0"/>
              <a:t>and relax. When they contract, the </a:t>
            </a:r>
            <a:r>
              <a:rPr lang="en-US" sz="1970" dirty="0" smtClean="0"/>
              <a:t>heart becomes </a:t>
            </a:r>
            <a:r>
              <a:rPr lang="en-US" sz="1970" dirty="0"/>
              <a:t>smaller, squeezing blood out. This is </a:t>
            </a:r>
            <a:r>
              <a:rPr lang="en-US" sz="1970" dirty="0" smtClean="0"/>
              <a:t>called </a:t>
            </a:r>
            <a:r>
              <a:rPr lang="en-US" sz="1970" b="1" dirty="0" smtClean="0">
                <a:solidFill>
                  <a:srgbClr val="FF0000"/>
                </a:solidFill>
              </a:rPr>
              <a:t>systole</a:t>
            </a:r>
            <a:r>
              <a:rPr lang="en-US" sz="1970" dirty="0"/>
              <a:t>. When they relax, the heart becomes </a:t>
            </a:r>
            <a:r>
              <a:rPr lang="en-US" sz="1970" dirty="0" smtClean="0"/>
              <a:t>larger, allowing </a:t>
            </a:r>
            <a:r>
              <a:rPr lang="en-US" sz="1970" dirty="0"/>
              <a:t>blood to flow into the atria and ventricles. </a:t>
            </a:r>
            <a:r>
              <a:rPr lang="en-US" sz="1970" dirty="0" smtClean="0"/>
              <a:t>This is </a:t>
            </a:r>
            <a:r>
              <a:rPr lang="en-US" sz="1970" dirty="0"/>
              <a:t>called </a:t>
            </a:r>
            <a:r>
              <a:rPr lang="en-US" sz="1970" b="1" dirty="0">
                <a:solidFill>
                  <a:srgbClr val="FF0000"/>
                </a:solidFill>
              </a:rPr>
              <a:t>diastole</a:t>
            </a:r>
            <a:r>
              <a:rPr lang="en-US" sz="1970" dirty="0"/>
              <a:t>.</a:t>
            </a:r>
          </a:p>
          <a:p>
            <a:pPr marL="361950" indent="-361950">
              <a:buClr>
                <a:srgbClr val="0070C0"/>
              </a:buClr>
              <a:buSzPct val="80000"/>
              <a:buFont typeface="Wingdings 3" panose="05040102010807070707" pitchFamily="18" charset="2"/>
              <a:buChar char=""/>
            </a:pPr>
            <a:r>
              <a:rPr lang="en-US" sz="1970" dirty="0"/>
              <a:t>There is a valve between the left atrium and the </a:t>
            </a:r>
            <a:r>
              <a:rPr lang="en-US" sz="1970" dirty="0" smtClean="0"/>
              <a:t>left ventricle</a:t>
            </a:r>
            <a:r>
              <a:rPr lang="en-US" sz="1970" dirty="0"/>
              <a:t>, and another between the right atrium </a:t>
            </a:r>
            <a:r>
              <a:rPr lang="en-US" sz="1970" dirty="0" smtClean="0"/>
              <a:t>and ventricle</a:t>
            </a:r>
            <a:r>
              <a:rPr lang="en-US" sz="1970" dirty="0"/>
              <a:t>. These are called atrioventricular </a:t>
            </a:r>
            <a:r>
              <a:rPr lang="en-US" sz="1970" dirty="0" smtClean="0"/>
              <a:t>valves Figure </a:t>
            </a:r>
            <a:r>
              <a:rPr lang="en-US" sz="1970" dirty="0"/>
              <a:t>9.11).</a:t>
            </a:r>
          </a:p>
          <a:p>
            <a:pPr marL="361950" indent="-361950">
              <a:buClr>
                <a:srgbClr val="0070C0"/>
              </a:buClr>
              <a:buSzPct val="80000"/>
              <a:buFont typeface="Wingdings 3" panose="05040102010807070707" pitchFamily="18" charset="2"/>
              <a:buChar char=""/>
            </a:pPr>
            <a:r>
              <a:rPr lang="en-US" sz="1970" dirty="0"/>
              <a:t>The valve on the left-hand side of the heart is made </a:t>
            </a:r>
            <a:r>
              <a:rPr lang="en-US" sz="1970" dirty="0" smtClean="0"/>
              <a:t>of two </a:t>
            </a:r>
            <a:r>
              <a:rPr lang="en-US" sz="1970" dirty="0"/>
              <a:t>parts and is called the </a:t>
            </a:r>
            <a:r>
              <a:rPr lang="en-US" sz="1970" b="1" dirty="0">
                <a:solidFill>
                  <a:srgbClr val="FF0000"/>
                </a:solidFill>
              </a:rPr>
              <a:t>bicuspid valve</a:t>
            </a:r>
            <a:r>
              <a:rPr lang="en-US" sz="1970" dirty="0"/>
              <a:t>, or the </a:t>
            </a:r>
            <a:r>
              <a:rPr lang="en-US" sz="1970" dirty="0" smtClean="0"/>
              <a:t>mitral live</a:t>
            </a:r>
            <a:r>
              <a:rPr lang="en-US" sz="1970" dirty="0"/>
              <a:t>. The valve on the right-hand side has three </a:t>
            </a:r>
            <a:r>
              <a:rPr lang="en-US" sz="1970" dirty="0" smtClean="0"/>
              <a:t>parts, and </a:t>
            </a:r>
            <a:r>
              <a:rPr lang="en-US" sz="1970" dirty="0"/>
              <a:t>is called the </a:t>
            </a:r>
            <a:r>
              <a:rPr lang="en-US" sz="1970" b="1" dirty="0">
                <a:solidFill>
                  <a:srgbClr val="FF0000"/>
                </a:solidFill>
              </a:rPr>
              <a:t>tricuspid valve</a:t>
            </a:r>
            <a:r>
              <a:rPr lang="en-US" sz="1970" dirty="0"/>
              <a:t>.</a:t>
            </a:r>
          </a:p>
          <a:p>
            <a:pPr marL="361950" indent="-361950">
              <a:buClr>
                <a:srgbClr val="0070C0"/>
              </a:buClr>
              <a:buSzPct val="80000"/>
              <a:buFont typeface="Wingdings 3" panose="05040102010807070707" pitchFamily="18" charset="2"/>
              <a:buChar char=""/>
            </a:pPr>
            <a:r>
              <a:rPr lang="en-US" sz="1970" dirty="0"/>
              <a:t>The function of these valves is to stop blood </a:t>
            </a:r>
            <a:r>
              <a:rPr lang="en-US" sz="1970" dirty="0" smtClean="0"/>
              <a:t>flowing from </a:t>
            </a:r>
            <a:r>
              <a:rPr lang="en-US" sz="1970" dirty="0"/>
              <a:t>the ventricles back to the atria. This is </a:t>
            </a:r>
            <a:r>
              <a:rPr lang="en-US" sz="1970" dirty="0" smtClean="0"/>
              <a:t>important, so </a:t>
            </a:r>
            <a:r>
              <a:rPr lang="en-US" sz="1970" dirty="0"/>
              <a:t>that when the ventricles contract, the blood is </a:t>
            </a:r>
            <a:r>
              <a:rPr lang="en-US" sz="1970" dirty="0" smtClean="0"/>
              <a:t>pushed up into </a:t>
            </a:r>
            <a:r>
              <a:rPr lang="en-US" sz="1970" dirty="0"/>
              <a:t>the arteries, not back into the atria. As </a:t>
            </a:r>
            <a:r>
              <a:rPr lang="en-US" sz="1970" dirty="0" smtClean="0"/>
              <a:t>the ventricles </a:t>
            </a:r>
            <a:r>
              <a:rPr lang="en-US" sz="1970" dirty="0"/>
              <a:t>contract, the pressure of the blood </a:t>
            </a:r>
            <a:r>
              <a:rPr lang="en-US" sz="1970" dirty="0" smtClean="0"/>
              <a:t>pushes the </a:t>
            </a:r>
            <a:r>
              <a:rPr lang="en-US" sz="1970" dirty="0"/>
              <a:t>valves upwards. The tendons attached to them </a:t>
            </a:r>
            <a:r>
              <a:rPr lang="en-US" sz="1970" dirty="0" smtClean="0"/>
              <a:t>stop from </a:t>
            </a:r>
            <a:r>
              <a:rPr lang="en-US" sz="1970" dirty="0"/>
              <a:t>from going up too far.</a:t>
            </a:r>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113</a:t>
            </a:r>
            <a:endParaRPr lang="en-GB" sz="1200" b="1" dirty="0">
              <a:latin typeface="Arial" panose="020B0604020202020204" pitchFamily="34" charset="0"/>
              <a:cs typeface="Arial" panose="020B0604020202020204" pitchFamily="34" charset="0"/>
            </a:endParaRPr>
          </a:p>
        </p:txBody>
      </p:sp>
      <p:sp>
        <p:nvSpPr>
          <p:cNvPr id="7" name="Rectangle 6"/>
          <p:cNvSpPr/>
          <p:nvPr/>
        </p:nvSpPr>
        <p:spPr>
          <a:xfrm>
            <a:off x="179512" y="6166465"/>
            <a:ext cx="8712968" cy="430887"/>
          </a:xfrm>
          <a:prstGeom prst="rect">
            <a:avLst/>
          </a:prstGeom>
          <a:solidFill>
            <a:srgbClr val="C1D6FF"/>
          </a:solidFill>
          <a:ln w="57150">
            <a:solidFill>
              <a:srgbClr val="002060"/>
            </a:solidFill>
          </a:ln>
        </p:spPr>
        <p:txBody>
          <a:bodyPr wrap="square">
            <a:spAutoFit/>
          </a:bodyPr>
          <a:lstStyle/>
          <a:p>
            <a:pPr>
              <a:buClr>
                <a:srgbClr val="C00000"/>
              </a:buClr>
              <a:tabLst>
                <a:tab pos="2420938" algn="l"/>
              </a:tabLst>
            </a:pPr>
            <a:r>
              <a:rPr lang="en-US" sz="2200" b="1" dirty="0" smtClean="0">
                <a:solidFill>
                  <a:srgbClr val="C00000"/>
                </a:solidFill>
                <a:latin typeface="Arial" panose="020B0604020202020204" pitchFamily="34" charset="0"/>
                <a:cs typeface="Arial" panose="020B0604020202020204" pitchFamily="34" charset="0"/>
                <a:hlinkClick r:id="rId3" action="ppaction://hlinkfile"/>
              </a:rPr>
              <a:t>Activity 9.2 – </a:t>
            </a:r>
            <a:r>
              <a:rPr lang="en-US" sz="2200" dirty="0" smtClean="0">
                <a:latin typeface="Arial" panose="020B0604020202020204" pitchFamily="34" charset="0"/>
                <a:cs typeface="Arial" panose="020B0604020202020204" pitchFamily="34" charset="0"/>
                <a:hlinkClick r:id="rId3" action="ppaction://hlinkfile"/>
              </a:rPr>
              <a:t>To find the effect on the rate of heart beat.</a:t>
            </a:r>
            <a:endParaRPr lang="en-US" sz="2200" dirty="0">
              <a:latin typeface="Arial" panose="020B0604020202020204" pitchFamily="34" charset="0"/>
              <a:cs typeface="Arial" panose="020B0604020202020204" pitchFamily="34" charset="0"/>
            </a:endParaRPr>
          </a:p>
        </p:txBody>
      </p:sp>
      <p:sp>
        <p:nvSpPr>
          <p:cNvPr id="8" name="Oval 7"/>
          <p:cNvSpPr/>
          <p:nvPr/>
        </p:nvSpPr>
        <p:spPr>
          <a:xfrm rot="1078849">
            <a:off x="8609139" y="6068155"/>
            <a:ext cx="448183" cy="40250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latin typeface="Arial" panose="020B0604020202020204" pitchFamily="34" charset="0"/>
                <a:cs typeface="Arial" panose="020B0604020202020204" pitchFamily="34" charset="0"/>
              </a:rPr>
              <a:t>A</a:t>
            </a:r>
            <a:endParaRPr lang="en-GB" sz="1400" b="1" dirty="0">
              <a:latin typeface="Arial" panose="020B0604020202020204" pitchFamily="34" charset="0"/>
              <a:cs typeface="Arial" panose="020B0604020202020204" pitchFamily="34" charset="0"/>
            </a:endParaRPr>
          </a:p>
        </p:txBody>
      </p:sp>
      <p:sp>
        <p:nvSpPr>
          <p:cNvPr id="9" name="TextBox 8">
            <a:hlinkClick r:id="rId4" action="ppaction://hlinksldjump"/>
          </p:cNvPr>
          <p:cNvSpPr txBox="1"/>
          <p:nvPr/>
        </p:nvSpPr>
        <p:spPr>
          <a:xfrm>
            <a:off x="8300524" y="2021939"/>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387726292"/>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900" dirty="0" smtClean="0"/>
              <a:t>9.2 </a:t>
            </a:r>
            <a:r>
              <a:rPr lang="en-US" sz="3900" dirty="0"/>
              <a:t>– </a:t>
            </a:r>
            <a:r>
              <a:rPr lang="en-US" sz="3900" dirty="0" smtClean="0"/>
              <a:t>The Heart – Heart Valves</a:t>
            </a:r>
            <a:endParaRPr lang="en-US" sz="3900" dirty="0"/>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113</a:t>
            </a:r>
            <a:endParaRPr lang="en-GB" sz="120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a:lum bright="-47000" contrast="75000"/>
          </a:blip>
          <a:srcRect l="10625" t="35153" r="23225" b="24789"/>
          <a:stretch/>
        </p:blipFill>
        <p:spPr>
          <a:xfrm>
            <a:off x="179512" y="2348880"/>
            <a:ext cx="8640960" cy="2672356"/>
          </a:xfrm>
          <a:prstGeom prst="rect">
            <a:avLst/>
          </a:prstGeom>
        </p:spPr>
      </p:pic>
      <p:sp>
        <p:nvSpPr>
          <p:cNvPr id="3" name="Rectangle 2"/>
          <p:cNvSpPr/>
          <p:nvPr/>
        </p:nvSpPr>
        <p:spPr>
          <a:xfrm>
            <a:off x="179512" y="1405225"/>
            <a:ext cx="2088232" cy="1015663"/>
          </a:xfrm>
          <a:prstGeom prst="rect">
            <a:avLst/>
          </a:prstGeom>
        </p:spPr>
        <p:txBody>
          <a:bodyPr wrap="square">
            <a:spAutoFit/>
          </a:bodyPr>
          <a:lstStyle/>
          <a:p>
            <a:r>
              <a:rPr lang="en-US" sz="1500" dirty="0" smtClean="0"/>
              <a:t>The </a:t>
            </a:r>
            <a:r>
              <a:rPr lang="en-US" sz="1500" dirty="0"/>
              <a:t>semilunar </a:t>
            </a:r>
            <a:r>
              <a:rPr lang="en-US" sz="1500" dirty="0" smtClean="0"/>
              <a:t>valves shut</a:t>
            </a:r>
            <a:r>
              <a:rPr lang="en-US" sz="1500" dirty="0"/>
              <a:t>, </a:t>
            </a:r>
            <a:r>
              <a:rPr lang="en-US" sz="1500" dirty="0" smtClean="0"/>
              <a:t>preventing Blood from </a:t>
            </a:r>
            <a:r>
              <a:rPr lang="en-US" sz="1500" dirty="0"/>
              <a:t>flowing into the ventricles.</a:t>
            </a:r>
            <a:endParaRPr lang="en-GB" sz="1500" dirty="0"/>
          </a:p>
        </p:txBody>
      </p:sp>
      <p:sp>
        <p:nvSpPr>
          <p:cNvPr id="9" name="Rectangle 8"/>
          <p:cNvSpPr/>
          <p:nvPr/>
        </p:nvSpPr>
        <p:spPr>
          <a:xfrm>
            <a:off x="2555776" y="1549241"/>
            <a:ext cx="1368152" cy="1015663"/>
          </a:xfrm>
          <a:prstGeom prst="rect">
            <a:avLst/>
          </a:prstGeom>
        </p:spPr>
        <p:txBody>
          <a:bodyPr wrap="square">
            <a:spAutoFit/>
          </a:bodyPr>
          <a:lstStyle/>
          <a:p>
            <a:r>
              <a:rPr lang="en-US" sz="1500" dirty="0"/>
              <a:t>The semilunar </a:t>
            </a:r>
            <a:r>
              <a:rPr lang="en-US" sz="1500" dirty="0" smtClean="0"/>
              <a:t>valves remain </a:t>
            </a:r>
            <a:r>
              <a:rPr lang="en-US" sz="1500" dirty="0"/>
              <a:t>shut.</a:t>
            </a:r>
            <a:endParaRPr lang="en-GB" sz="1500" dirty="0"/>
          </a:p>
        </p:txBody>
      </p:sp>
      <p:sp>
        <p:nvSpPr>
          <p:cNvPr id="10" name="Rectangle 9"/>
          <p:cNvSpPr/>
          <p:nvPr/>
        </p:nvSpPr>
        <p:spPr>
          <a:xfrm>
            <a:off x="3995936" y="1124744"/>
            <a:ext cx="2160240" cy="1477328"/>
          </a:xfrm>
          <a:prstGeom prst="rect">
            <a:avLst/>
          </a:prstGeom>
          <a:solidFill>
            <a:schemeClr val="bg1"/>
          </a:solidFill>
        </p:spPr>
        <p:txBody>
          <a:bodyPr wrap="square">
            <a:spAutoFit/>
          </a:bodyPr>
          <a:lstStyle/>
          <a:p>
            <a:r>
              <a:rPr lang="en-US" sz="1500" dirty="0"/>
              <a:t>The valves in the </a:t>
            </a:r>
            <a:r>
              <a:rPr lang="en-US" sz="1500" dirty="0" smtClean="0"/>
              <a:t>veins are </a:t>
            </a:r>
            <a:r>
              <a:rPr lang="en-US" sz="1500" dirty="0"/>
              <a:t>forced shut by </a:t>
            </a:r>
            <a:r>
              <a:rPr lang="en-US" sz="1500" dirty="0" smtClean="0"/>
              <a:t>the pressure </a:t>
            </a:r>
            <a:r>
              <a:rPr lang="en-US" sz="1500" dirty="0"/>
              <a:t>of the </a:t>
            </a:r>
            <a:r>
              <a:rPr lang="en-US" sz="1500" dirty="0" smtClean="0"/>
              <a:t>blood, stopping </a:t>
            </a:r>
            <a:r>
              <a:rPr lang="en-US" sz="1500" dirty="0"/>
              <a:t>the blood </a:t>
            </a:r>
            <a:r>
              <a:rPr lang="en-US" sz="1500" dirty="0" smtClean="0"/>
              <a:t>from flowing </a:t>
            </a:r>
            <a:r>
              <a:rPr lang="en-US" sz="1500" dirty="0"/>
              <a:t>back into </a:t>
            </a:r>
            <a:r>
              <a:rPr lang="en-US" sz="1500" dirty="0" smtClean="0"/>
              <a:t>the veins</a:t>
            </a:r>
            <a:r>
              <a:rPr lang="en-US" sz="1500" dirty="0"/>
              <a:t>.</a:t>
            </a:r>
            <a:endParaRPr lang="en-GB" sz="1500" dirty="0"/>
          </a:p>
        </p:txBody>
      </p:sp>
      <p:sp>
        <p:nvSpPr>
          <p:cNvPr id="8" name="Rectangle 7"/>
          <p:cNvSpPr/>
          <p:nvPr/>
        </p:nvSpPr>
        <p:spPr>
          <a:xfrm>
            <a:off x="6156176" y="1052736"/>
            <a:ext cx="1259904" cy="1708160"/>
          </a:xfrm>
          <a:prstGeom prst="rect">
            <a:avLst/>
          </a:prstGeom>
          <a:solidFill>
            <a:schemeClr val="bg1"/>
          </a:solidFill>
        </p:spPr>
        <p:txBody>
          <a:bodyPr wrap="square">
            <a:spAutoFit/>
          </a:bodyPr>
          <a:lstStyle/>
          <a:p>
            <a:r>
              <a:rPr lang="en-US" sz="1500" dirty="0"/>
              <a:t>The semilunar valves are forced open by the pressure of the blood.</a:t>
            </a:r>
            <a:endParaRPr lang="en-GB" sz="1500" dirty="0"/>
          </a:p>
        </p:txBody>
      </p:sp>
      <p:sp>
        <p:nvSpPr>
          <p:cNvPr id="6" name="Rectangle 5"/>
          <p:cNvSpPr/>
          <p:nvPr/>
        </p:nvSpPr>
        <p:spPr>
          <a:xfrm>
            <a:off x="7380312" y="1144777"/>
            <a:ext cx="1512168" cy="1742994"/>
          </a:xfrm>
          <a:custGeom>
            <a:avLst/>
            <a:gdLst>
              <a:gd name="connsiteX0" fmla="*/ 0 w 1512168"/>
              <a:gd name="connsiteY0" fmla="*/ 0 h 1477328"/>
              <a:gd name="connsiteX1" fmla="*/ 1512168 w 1512168"/>
              <a:gd name="connsiteY1" fmla="*/ 0 h 1477328"/>
              <a:gd name="connsiteX2" fmla="*/ 1512168 w 1512168"/>
              <a:gd name="connsiteY2" fmla="*/ 1477328 h 1477328"/>
              <a:gd name="connsiteX3" fmla="*/ 0 w 1512168"/>
              <a:gd name="connsiteY3" fmla="*/ 1477328 h 1477328"/>
              <a:gd name="connsiteX4" fmla="*/ 0 w 1512168"/>
              <a:gd name="connsiteY4" fmla="*/ 0 h 1477328"/>
              <a:gd name="connsiteX0" fmla="*/ 0 w 1512168"/>
              <a:gd name="connsiteY0" fmla="*/ 0 h 1736120"/>
              <a:gd name="connsiteX1" fmla="*/ 1512168 w 1512168"/>
              <a:gd name="connsiteY1" fmla="*/ 0 h 1736120"/>
              <a:gd name="connsiteX2" fmla="*/ 1098100 w 1512168"/>
              <a:gd name="connsiteY2" fmla="*/ 1736120 h 1736120"/>
              <a:gd name="connsiteX3" fmla="*/ 0 w 1512168"/>
              <a:gd name="connsiteY3" fmla="*/ 1477328 h 1736120"/>
              <a:gd name="connsiteX4" fmla="*/ 0 w 1512168"/>
              <a:gd name="connsiteY4" fmla="*/ 0 h 1736120"/>
              <a:gd name="connsiteX0" fmla="*/ 0 w 1512168"/>
              <a:gd name="connsiteY0" fmla="*/ 0 h 1736120"/>
              <a:gd name="connsiteX1" fmla="*/ 1512168 w 1512168"/>
              <a:gd name="connsiteY1" fmla="*/ 0 h 1736120"/>
              <a:gd name="connsiteX2" fmla="*/ 1098100 w 1512168"/>
              <a:gd name="connsiteY2" fmla="*/ 1736120 h 1736120"/>
              <a:gd name="connsiteX3" fmla="*/ 0 w 1512168"/>
              <a:gd name="connsiteY3" fmla="*/ 1425570 h 1736120"/>
              <a:gd name="connsiteX4" fmla="*/ 0 w 1512168"/>
              <a:gd name="connsiteY4" fmla="*/ 0 h 1736120"/>
              <a:gd name="connsiteX0" fmla="*/ 0 w 1512168"/>
              <a:gd name="connsiteY0" fmla="*/ 0 h 1563592"/>
              <a:gd name="connsiteX1" fmla="*/ 1512168 w 1512168"/>
              <a:gd name="connsiteY1" fmla="*/ 0 h 1563592"/>
              <a:gd name="connsiteX2" fmla="*/ 1460410 w 1512168"/>
              <a:gd name="connsiteY2" fmla="*/ 1563592 h 1563592"/>
              <a:gd name="connsiteX3" fmla="*/ 0 w 1512168"/>
              <a:gd name="connsiteY3" fmla="*/ 1425570 h 1563592"/>
              <a:gd name="connsiteX4" fmla="*/ 0 w 1512168"/>
              <a:gd name="connsiteY4" fmla="*/ 0 h 1563592"/>
              <a:gd name="connsiteX0" fmla="*/ 0 w 1512168"/>
              <a:gd name="connsiteY0" fmla="*/ 0 h 1623749"/>
              <a:gd name="connsiteX1" fmla="*/ 1512168 w 1512168"/>
              <a:gd name="connsiteY1" fmla="*/ 0 h 1623749"/>
              <a:gd name="connsiteX2" fmla="*/ 1460410 w 1512168"/>
              <a:gd name="connsiteY2" fmla="*/ 1563592 h 1623749"/>
              <a:gd name="connsiteX3" fmla="*/ 0 w 1512168"/>
              <a:gd name="connsiteY3" fmla="*/ 1425570 h 1623749"/>
              <a:gd name="connsiteX4" fmla="*/ 0 w 1512168"/>
              <a:gd name="connsiteY4" fmla="*/ 0 h 1623749"/>
              <a:gd name="connsiteX0" fmla="*/ 0 w 1512168"/>
              <a:gd name="connsiteY0" fmla="*/ 0 h 1742994"/>
              <a:gd name="connsiteX1" fmla="*/ 1512168 w 1512168"/>
              <a:gd name="connsiteY1" fmla="*/ 0 h 1742994"/>
              <a:gd name="connsiteX2" fmla="*/ 1460410 w 1512168"/>
              <a:gd name="connsiteY2" fmla="*/ 1563592 h 1742994"/>
              <a:gd name="connsiteX3" fmla="*/ 0 w 1512168"/>
              <a:gd name="connsiteY3" fmla="*/ 1425570 h 1742994"/>
              <a:gd name="connsiteX4" fmla="*/ 0 w 1512168"/>
              <a:gd name="connsiteY4" fmla="*/ 0 h 1742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2168" h="1742994">
                <a:moveTo>
                  <a:pt x="0" y="0"/>
                </a:moveTo>
                <a:lnTo>
                  <a:pt x="1512168" y="0"/>
                </a:lnTo>
                <a:lnTo>
                  <a:pt x="1460410" y="1563592"/>
                </a:lnTo>
                <a:cubicBezTo>
                  <a:pt x="628550" y="2017917"/>
                  <a:pt x="486803" y="1471577"/>
                  <a:pt x="0" y="1425570"/>
                </a:cubicBezTo>
                <a:lnTo>
                  <a:pt x="0" y="0"/>
                </a:lnTo>
                <a:close/>
              </a:path>
            </a:pathLst>
          </a:custGeom>
          <a:solidFill>
            <a:schemeClr val="bg1"/>
          </a:solidFill>
        </p:spPr>
        <p:txBody>
          <a:bodyPr wrap="square">
            <a:spAutoFit/>
          </a:bodyPr>
          <a:lstStyle/>
          <a:p>
            <a:r>
              <a:rPr lang="en-US" sz="1500" dirty="0"/>
              <a:t>The atrioventricular valves are forced shut by the pressure of the </a:t>
            </a:r>
            <a:r>
              <a:rPr lang="en-US" sz="1500" dirty="0" smtClean="0"/>
              <a:t>blood</a:t>
            </a:r>
            <a:r>
              <a:rPr lang="en-US" sz="1500" dirty="0"/>
              <a:t>.</a:t>
            </a:r>
            <a:endParaRPr lang="en-GB" sz="1500" dirty="0"/>
          </a:p>
        </p:txBody>
      </p:sp>
      <p:sp>
        <p:nvSpPr>
          <p:cNvPr id="11" name="Rectangle 10"/>
          <p:cNvSpPr/>
          <p:nvPr/>
        </p:nvSpPr>
        <p:spPr>
          <a:xfrm>
            <a:off x="7020272" y="3840695"/>
            <a:ext cx="1944216" cy="1964569"/>
          </a:xfrm>
          <a:custGeom>
            <a:avLst/>
            <a:gdLst>
              <a:gd name="connsiteX0" fmla="*/ 0 w 1944216"/>
              <a:gd name="connsiteY0" fmla="*/ 0 h 1015663"/>
              <a:gd name="connsiteX1" fmla="*/ 1944216 w 1944216"/>
              <a:gd name="connsiteY1" fmla="*/ 0 h 1015663"/>
              <a:gd name="connsiteX2" fmla="*/ 1944216 w 1944216"/>
              <a:gd name="connsiteY2" fmla="*/ 1015663 h 1015663"/>
              <a:gd name="connsiteX3" fmla="*/ 0 w 1944216"/>
              <a:gd name="connsiteY3" fmla="*/ 1015663 h 1015663"/>
              <a:gd name="connsiteX4" fmla="*/ 0 w 1944216"/>
              <a:gd name="connsiteY4" fmla="*/ 0 h 1015663"/>
              <a:gd name="connsiteX0" fmla="*/ 0 w 1944216"/>
              <a:gd name="connsiteY0" fmla="*/ 879894 h 1895557"/>
              <a:gd name="connsiteX1" fmla="*/ 1875205 w 1944216"/>
              <a:gd name="connsiteY1" fmla="*/ 0 h 1895557"/>
              <a:gd name="connsiteX2" fmla="*/ 1944216 w 1944216"/>
              <a:gd name="connsiteY2" fmla="*/ 1895557 h 1895557"/>
              <a:gd name="connsiteX3" fmla="*/ 0 w 1944216"/>
              <a:gd name="connsiteY3" fmla="*/ 1895557 h 1895557"/>
              <a:gd name="connsiteX4" fmla="*/ 0 w 1944216"/>
              <a:gd name="connsiteY4" fmla="*/ 879894 h 1895557"/>
              <a:gd name="connsiteX0" fmla="*/ 0 w 1944216"/>
              <a:gd name="connsiteY0" fmla="*/ 879894 h 1895557"/>
              <a:gd name="connsiteX1" fmla="*/ 1875205 w 1944216"/>
              <a:gd name="connsiteY1" fmla="*/ 0 h 1895557"/>
              <a:gd name="connsiteX2" fmla="*/ 1944216 w 1944216"/>
              <a:gd name="connsiteY2" fmla="*/ 1895557 h 1895557"/>
              <a:gd name="connsiteX3" fmla="*/ 0 w 1944216"/>
              <a:gd name="connsiteY3" fmla="*/ 1895557 h 1895557"/>
              <a:gd name="connsiteX4" fmla="*/ 0 w 1944216"/>
              <a:gd name="connsiteY4" fmla="*/ 879894 h 1895557"/>
              <a:gd name="connsiteX0" fmla="*/ 0 w 1944216"/>
              <a:gd name="connsiteY0" fmla="*/ 2425465 h 3441128"/>
              <a:gd name="connsiteX1" fmla="*/ 1857953 w 1944216"/>
              <a:gd name="connsiteY1" fmla="*/ 0 h 3441128"/>
              <a:gd name="connsiteX2" fmla="*/ 1944216 w 1944216"/>
              <a:gd name="connsiteY2" fmla="*/ 3441128 h 3441128"/>
              <a:gd name="connsiteX3" fmla="*/ 0 w 1944216"/>
              <a:gd name="connsiteY3" fmla="*/ 3441128 h 3441128"/>
              <a:gd name="connsiteX4" fmla="*/ 0 w 1944216"/>
              <a:gd name="connsiteY4" fmla="*/ 2425465 h 3441128"/>
              <a:gd name="connsiteX0" fmla="*/ 0 w 1944216"/>
              <a:gd name="connsiteY0" fmla="*/ 2425465 h 3441128"/>
              <a:gd name="connsiteX1" fmla="*/ 1857953 w 1944216"/>
              <a:gd name="connsiteY1" fmla="*/ 0 h 3441128"/>
              <a:gd name="connsiteX2" fmla="*/ 1944216 w 1944216"/>
              <a:gd name="connsiteY2" fmla="*/ 3441128 h 3441128"/>
              <a:gd name="connsiteX3" fmla="*/ 0 w 1944216"/>
              <a:gd name="connsiteY3" fmla="*/ 3441128 h 3441128"/>
              <a:gd name="connsiteX4" fmla="*/ 0 w 1944216"/>
              <a:gd name="connsiteY4" fmla="*/ 2425465 h 3441128"/>
              <a:gd name="connsiteX0" fmla="*/ 0 w 1944216"/>
              <a:gd name="connsiteY0" fmla="*/ 2522062 h 3537725"/>
              <a:gd name="connsiteX1" fmla="*/ 1771689 w 1944216"/>
              <a:gd name="connsiteY1" fmla="*/ 0 h 3537725"/>
              <a:gd name="connsiteX2" fmla="*/ 1944216 w 1944216"/>
              <a:gd name="connsiteY2" fmla="*/ 3537725 h 3537725"/>
              <a:gd name="connsiteX3" fmla="*/ 0 w 1944216"/>
              <a:gd name="connsiteY3" fmla="*/ 3537725 h 3537725"/>
              <a:gd name="connsiteX4" fmla="*/ 0 w 1944216"/>
              <a:gd name="connsiteY4" fmla="*/ 2522062 h 3537725"/>
              <a:gd name="connsiteX0" fmla="*/ 0 w 1944216"/>
              <a:gd name="connsiteY0" fmla="*/ 2522062 h 3537725"/>
              <a:gd name="connsiteX1" fmla="*/ 1771689 w 1944216"/>
              <a:gd name="connsiteY1" fmla="*/ 0 h 3537725"/>
              <a:gd name="connsiteX2" fmla="*/ 1944216 w 1944216"/>
              <a:gd name="connsiteY2" fmla="*/ 3537725 h 3537725"/>
              <a:gd name="connsiteX3" fmla="*/ 0 w 1944216"/>
              <a:gd name="connsiteY3" fmla="*/ 3537725 h 3537725"/>
              <a:gd name="connsiteX4" fmla="*/ 0 w 1944216"/>
              <a:gd name="connsiteY4" fmla="*/ 2522062 h 3537725"/>
              <a:gd name="connsiteX0" fmla="*/ 0 w 1944216"/>
              <a:gd name="connsiteY0" fmla="*/ 5827261 h 6842924"/>
              <a:gd name="connsiteX1" fmla="*/ 1875206 w 1944216"/>
              <a:gd name="connsiteY1" fmla="*/ 0 h 6842924"/>
              <a:gd name="connsiteX2" fmla="*/ 1944216 w 1944216"/>
              <a:gd name="connsiteY2" fmla="*/ 6842924 h 6842924"/>
              <a:gd name="connsiteX3" fmla="*/ 0 w 1944216"/>
              <a:gd name="connsiteY3" fmla="*/ 6842924 h 6842924"/>
              <a:gd name="connsiteX4" fmla="*/ 0 w 1944216"/>
              <a:gd name="connsiteY4" fmla="*/ 5827261 h 6842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4216" h="6842924">
                <a:moveTo>
                  <a:pt x="0" y="5827261"/>
                </a:moveTo>
                <a:cubicBezTo>
                  <a:pt x="625068" y="5533963"/>
                  <a:pt x="1025851" y="818910"/>
                  <a:pt x="1875206" y="0"/>
                </a:cubicBezTo>
                <a:lnTo>
                  <a:pt x="1944216" y="6842924"/>
                </a:lnTo>
                <a:lnTo>
                  <a:pt x="0" y="6842924"/>
                </a:lnTo>
                <a:lnTo>
                  <a:pt x="0" y="5827261"/>
                </a:lnTo>
                <a:close/>
              </a:path>
            </a:pathLst>
          </a:custGeom>
          <a:solidFill>
            <a:schemeClr val="bg1"/>
          </a:solidFill>
        </p:spPr>
        <p:txBody>
          <a:bodyPr wrap="square" anchor="b" anchorCtr="0">
            <a:spAutoFit/>
          </a:bodyPr>
          <a:lstStyle/>
          <a:p>
            <a:r>
              <a:rPr lang="en-US" sz="1500" dirty="0"/>
              <a:t>The muscles of the </a:t>
            </a:r>
            <a:r>
              <a:rPr lang="en-US" sz="1500" dirty="0" smtClean="0"/>
              <a:t> </a:t>
            </a:r>
            <a:br>
              <a:rPr lang="en-US" sz="1500" dirty="0" smtClean="0"/>
            </a:br>
            <a:r>
              <a:rPr lang="en-US" sz="1500" dirty="0" smtClean="0"/>
              <a:t>  ventricles </a:t>
            </a:r>
            <a:r>
              <a:rPr lang="en-US" sz="1500" dirty="0"/>
              <a:t>contract, forcing blood out of the ventricles.</a:t>
            </a:r>
            <a:endParaRPr lang="en-GB" sz="1500" dirty="0"/>
          </a:p>
        </p:txBody>
      </p:sp>
      <p:sp>
        <p:nvSpPr>
          <p:cNvPr id="12" name="Rectangle 11"/>
          <p:cNvSpPr/>
          <p:nvPr/>
        </p:nvSpPr>
        <p:spPr>
          <a:xfrm>
            <a:off x="5436096" y="4221088"/>
            <a:ext cx="1728192" cy="1211990"/>
          </a:xfrm>
          <a:custGeom>
            <a:avLst/>
            <a:gdLst>
              <a:gd name="connsiteX0" fmla="*/ 0 w 1858360"/>
              <a:gd name="connsiteY0" fmla="*/ 0 h 1246495"/>
              <a:gd name="connsiteX1" fmla="*/ 1858360 w 1858360"/>
              <a:gd name="connsiteY1" fmla="*/ 0 h 1246495"/>
              <a:gd name="connsiteX2" fmla="*/ 1858360 w 1858360"/>
              <a:gd name="connsiteY2" fmla="*/ 1246495 h 1246495"/>
              <a:gd name="connsiteX3" fmla="*/ 0 w 1858360"/>
              <a:gd name="connsiteY3" fmla="*/ 1246495 h 1246495"/>
              <a:gd name="connsiteX4" fmla="*/ 0 w 1858360"/>
              <a:gd name="connsiteY4" fmla="*/ 0 h 1246495"/>
              <a:gd name="connsiteX0" fmla="*/ 258793 w 1858360"/>
              <a:gd name="connsiteY0" fmla="*/ 69011 h 1246495"/>
              <a:gd name="connsiteX1" fmla="*/ 1858360 w 1858360"/>
              <a:gd name="connsiteY1" fmla="*/ 0 h 1246495"/>
              <a:gd name="connsiteX2" fmla="*/ 1858360 w 1858360"/>
              <a:gd name="connsiteY2" fmla="*/ 1246495 h 1246495"/>
              <a:gd name="connsiteX3" fmla="*/ 0 w 1858360"/>
              <a:gd name="connsiteY3" fmla="*/ 1246495 h 1246495"/>
              <a:gd name="connsiteX4" fmla="*/ 258793 w 1858360"/>
              <a:gd name="connsiteY4" fmla="*/ 69011 h 1246495"/>
              <a:gd name="connsiteX0" fmla="*/ 258793 w 1858360"/>
              <a:gd name="connsiteY0" fmla="*/ 69011 h 1246495"/>
              <a:gd name="connsiteX1" fmla="*/ 1565062 w 1858360"/>
              <a:gd name="connsiteY1" fmla="*/ 0 h 1246495"/>
              <a:gd name="connsiteX2" fmla="*/ 1858360 w 1858360"/>
              <a:gd name="connsiteY2" fmla="*/ 1246495 h 1246495"/>
              <a:gd name="connsiteX3" fmla="*/ 0 w 1858360"/>
              <a:gd name="connsiteY3" fmla="*/ 1246495 h 1246495"/>
              <a:gd name="connsiteX4" fmla="*/ 258793 w 1858360"/>
              <a:gd name="connsiteY4" fmla="*/ 69011 h 1246495"/>
              <a:gd name="connsiteX0" fmla="*/ 258793 w 1858360"/>
              <a:gd name="connsiteY0" fmla="*/ 34506 h 1211990"/>
              <a:gd name="connsiteX1" fmla="*/ 1527957 w 1858360"/>
              <a:gd name="connsiteY1" fmla="*/ 0 h 1211990"/>
              <a:gd name="connsiteX2" fmla="*/ 1858360 w 1858360"/>
              <a:gd name="connsiteY2" fmla="*/ 1211990 h 1211990"/>
              <a:gd name="connsiteX3" fmla="*/ 0 w 1858360"/>
              <a:gd name="connsiteY3" fmla="*/ 1211990 h 1211990"/>
              <a:gd name="connsiteX4" fmla="*/ 258793 w 1858360"/>
              <a:gd name="connsiteY4" fmla="*/ 34506 h 1211990"/>
              <a:gd name="connsiteX0" fmla="*/ 258793 w 1858360"/>
              <a:gd name="connsiteY0" fmla="*/ 34506 h 1211990"/>
              <a:gd name="connsiteX1" fmla="*/ 1527957 w 1858360"/>
              <a:gd name="connsiteY1" fmla="*/ 0 h 1211990"/>
              <a:gd name="connsiteX2" fmla="*/ 1858360 w 1858360"/>
              <a:gd name="connsiteY2" fmla="*/ 1211990 h 1211990"/>
              <a:gd name="connsiteX3" fmla="*/ 0 w 1858360"/>
              <a:gd name="connsiteY3" fmla="*/ 1211990 h 1211990"/>
              <a:gd name="connsiteX4" fmla="*/ 258793 w 1858360"/>
              <a:gd name="connsiteY4" fmla="*/ 34506 h 1211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8360" h="1211990">
                <a:moveTo>
                  <a:pt x="258793" y="34506"/>
                </a:moveTo>
                <a:lnTo>
                  <a:pt x="1527957" y="0"/>
                </a:lnTo>
                <a:cubicBezTo>
                  <a:pt x="1749405" y="352238"/>
                  <a:pt x="1748226" y="807993"/>
                  <a:pt x="1858360" y="1211990"/>
                </a:cubicBezTo>
                <a:lnTo>
                  <a:pt x="0" y="1211990"/>
                </a:lnTo>
                <a:lnTo>
                  <a:pt x="258793" y="34506"/>
                </a:lnTo>
                <a:close/>
              </a:path>
            </a:pathLst>
          </a:custGeom>
          <a:solidFill>
            <a:schemeClr val="bg1"/>
          </a:solidFill>
        </p:spPr>
        <p:txBody>
          <a:bodyPr wrap="square">
            <a:spAutoFit/>
          </a:bodyPr>
          <a:lstStyle/>
          <a:p>
            <a:r>
              <a:rPr lang="en-US" sz="1500" dirty="0"/>
              <a:t>The muscles of </a:t>
            </a:r>
            <a:r>
              <a:rPr lang="en-US" sz="1500" dirty="0" smtClean="0"/>
              <a:t/>
            </a:r>
            <a:br>
              <a:rPr lang="en-US" sz="1500" dirty="0" smtClean="0"/>
            </a:br>
            <a:r>
              <a:rPr lang="en-US" sz="1500" dirty="0" smtClean="0"/>
              <a:t>the </a:t>
            </a:r>
            <a:r>
              <a:rPr lang="en-US" sz="1500" dirty="0"/>
              <a:t>atria contract, squeezing the blood into the ventricles.</a:t>
            </a:r>
            <a:endParaRPr lang="en-GB" sz="1500" dirty="0"/>
          </a:p>
        </p:txBody>
      </p:sp>
      <p:sp>
        <p:nvSpPr>
          <p:cNvPr id="14" name="Rectangle 13"/>
          <p:cNvSpPr/>
          <p:nvPr/>
        </p:nvSpPr>
        <p:spPr>
          <a:xfrm>
            <a:off x="2267744" y="4149080"/>
            <a:ext cx="1872208" cy="1263747"/>
          </a:xfrm>
          <a:custGeom>
            <a:avLst/>
            <a:gdLst>
              <a:gd name="connsiteX0" fmla="*/ 0 w 1872208"/>
              <a:gd name="connsiteY0" fmla="*/ 0 h 1246495"/>
              <a:gd name="connsiteX1" fmla="*/ 1872208 w 1872208"/>
              <a:gd name="connsiteY1" fmla="*/ 0 h 1246495"/>
              <a:gd name="connsiteX2" fmla="*/ 1872208 w 1872208"/>
              <a:gd name="connsiteY2" fmla="*/ 1246495 h 1246495"/>
              <a:gd name="connsiteX3" fmla="*/ 0 w 1872208"/>
              <a:gd name="connsiteY3" fmla="*/ 1246495 h 1246495"/>
              <a:gd name="connsiteX4" fmla="*/ 0 w 1872208"/>
              <a:gd name="connsiteY4" fmla="*/ 0 h 1246495"/>
              <a:gd name="connsiteX0" fmla="*/ 0 w 1872208"/>
              <a:gd name="connsiteY0" fmla="*/ 17252 h 1263747"/>
              <a:gd name="connsiteX1" fmla="*/ 1320118 w 1872208"/>
              <a:gd name="connsiteY1" fmla="*/ 0 h 1263747"/>
              <a:gd name="connsiteX2" fmla="*/ 1872208 w 1872208"/>
              <a:gd name="connsiteY2" fmla="*/ 1263747 h 1263747"/>
              <a:gd name="connsiteX3" fmla="*/ 0 w 1872208"/>
              <a:gd name="connsiteY3" fmla="*/ 1263747 h 1263747"/>
              <a:gd name="connsiteX4" fmla="*/ 0 w 1872208"/>
              <a:gd name="connsiteY4" fmla="*/ 17252 h 12637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2208" h="1263747">
                <a:moveTo>
                  <a:pt x="0" y="17252"/>
                </a:moveTo>
                <a:lnTo>
                  <a:pt x="1320118" y="0"/>
                </a:lnTo>
                <a:lnTo>
                  <a:pt x="1872208" y="1263747"/>
                </a:lnTo>
                <a:lnTo>
                  <a:pt x="0" y="1263747"/>
                </a:lnTo>
                <a:lnTo>
                  <a:pt x="0" y="17252"/>
                </a:lnTo>
                <a:close/>
              </a:path>
            </a:pathLst>
          </a:custGeom>
          <a:solidFill>
            <a:schemeClr val="bg1"/>
          </a:solidFill>
        </p:spPr>
        <p:txBody>
          <a:bodyPr wrap="square">
            <a:spAutoFit/>
          </a:bodyPr>
          <a:lstStyle/>
          <a:p>
            <a:r>
              <a:rPr lang="en-US" sz="1500" dirty="0"/>
              <a:t>The muscles </a:t>
            </a:r>
            <a:r>
              <a:rPr lang="en-US" sz="1500" dirty="0" smtClean="0"/>
              <a:t/>
            </a:r>
            <a:br>
              <a:rPr lang="en-US" sz="1500" dirty="0" smtClean="0"/>
            </a:br>
            <a:r>
              <a:rPr lang="en-US" sz="1500" dirty="0" smtClean="0"/>
              <a:t>of the </a:t>
            </a:r>
            <a:r>
              <a:rPr lang="en-US" sz="1500" dirty="0"/>
              <a:t>atria relax allowing blood to flow into the heart from the veins.</a:t>
            </a:r>
            <a:endParaRPr lang="en-GB" sz="1500" dirty="0"/>
          </a:p>
        </p:txBody>
      </p:sp>
      <p:sp>
        <p:nvSpPr>
          <p:cNvPr id="15" name="TextBox 14"/>
          <p:cNvSpPr txBox="1"/>
          <p:nvPr/>
        </p:nvSpPr>
        <p:spPr>
          <a:xfrm>
            <a:off x="143508" y="4581128"/>
            <a:ext cx="1656184" cy="784830"/>
          </a:xfrm>
          <a:custGeom>
            <a:avLst/>
            <a:gdLst>
              <a:gd name="connsiteX0" fmla="*/ 0 w 1656184"/>
              <a:gd name="connsiteY0" fmla="*/ 0 h 784830"/>
              <a:gd name="connsiteX1" fmla="*/ 1656184 w 1656184"/>
              <a:gd name="connsiteY1" fmla="*/ 0 h 784830"/>
              <a:gd name="connsiteX2" fmla="*/ 1656184 w 1656184"/>
              <a:gd name="connsiteY2" fmla="*/ 784830 h 784830"/>
              <a:gd name="connsiteX3" fmla="*/ 0 w 1656184"/>
              <a:gd name="connsiteY3" fmla="*/ 784830 h 784830"/>
              <a:gd name="connsiteX4" fmla="*/ 0 w 1656184"/>
              <a:gd name="connsiteY4" fmla="*/ 0 h 784830"/>
              <a:gd name="connsiteX0" fmla="*/ 0 w 1656184"/>
              <a:gd name="connsiteY0" fmla="*/ 0 h 784830"/>
              <a:gd name="connsiteX1" fmla="*/ 759037 w 1656184"/>
              <a:gd name="connsiteY1" fmla="*/ 17253 h 784830"/>
              <a:gd name="connsiteX2" fmla="*/ 1656184 w 1656184"/>
              <a:gd name="connsiteY2" fmla="*/ 784830 h 784830"/>
              <a:gd name="connsiteX3" fmla="*/ 0 w 1656184"/>
              <a:gd name="connsiteY3" fmla="*/ 784830 h 784830"/>
              <a:gd name="connsiteX4" fmla="*/ 0 w 1656184"/>
              <a:gd name="connsiteY4" fmla="*/ 0 h 7848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784830">
                <a:moveTo>
                  <a:pt x="0" y="0"/>
                </a:moveTo>
                <a:lnTo>
                  <a:pt x="759037" y="17253"/>
                </a:lnTo>
                <a:lnTo>
                  <a:pt x="1656184" y="784830"/>
                </a:lnTo>
                <a:lnTo>
                  <a:pt x="0" y="784830"/>
                </a:lnTo>
                <a:lnTo>
                  <a:pt x="0" y="0"/>
                </a:lnTo>
                <a:close/>
              </a:path>
            </a:pathLst>
          </a:custGeom>
          <a:solidFill>
            <a:schemeClr val="bg1"/>
          </a:solidFill>
        </p:spPr>
        <p:txBody>
          <a:bodyPr wrap="square" rtlCol="0">
            <a:spAutoFit/>
          </a:bodyPr>
          <a:lstStyle/>
          <a:p>
            <a:r>
              <a:rPr lang="en-GB" sz="1500" dirty="0"/>
              <a:t>The atrioventricular valves open</a:t>
            </a:r>
          </a:p>
        </p:txBody>
      </p:sp>
      <p:sp>
        <p:nvSpPr>
          <p:cNvPr id="16" name="Rectangle 15"/>
          <p:cNvSpPr/>
          <p:nvPr/>
        </p:nvSpPr>
        <p:spPr>
          <a:xfrm>
            <a:off x="179512" y="5661248"/>
            <a:ext cx="1440160" cy="1015663"/>
          </a:xfrm>
          <a:prstGeom prst="rect">
            <a:avLst/>
          </a:prstGeom>
        </p:spPr>
        <p:txBody>
          <a:bodyPr wrap="square">
            <a:spAutoFit/>
          </a:bodyPr>
          <a:lstStyle/>
          <a:p>
            <a:r>
              <a:rPr lang="en-US" sz="1500" b="1" dirty="0"/>
              <a:t>Diastole</a:t>
            </a:r>
            <a:r>
              <a:rPr lang="en-US" sz="1500" dirty="0"/>
              <a:t>: all muscles are relaxed, blood into the heart.</a:t>
            </a:r>
            <a:endParaRPr lang="en-GB" sz="1500" dirty="0"/>
          </a:p>
        </p:txBody>
      </p:sp>
      <p:sp>
        <p:nvSpPr>
          <p:cNvPr id="17" name="Rectangle 16"/>
          <p:cNvSpPr/>
          <p:nvPr/>
        </p:nvSpPr>
        <p:spPr>
          <a:xfrm>
            <a:off x="1619672" y="5725705"/>
            <a:ext cx="3528392" cy="1015663"/>
          </a:xfrm>
          <a:prstGeom prst="rect">
            <a:avLst/>
          </a:prstGeom>
        </p:spPr>
        <p:txBody>
          <a:bodyPr wrap="square">
            <a:spAutoFit/>
          </a:bodyPr>
          <a:lstStyle/>
          <a:p>
            <a:r>
              <a:rPr lang="en-US" sz="1500" b="1" dirty="0"/>
              <a:t>Atrial systole</a:t>
            </a:r>
            <a:r>
              <a:rPr lang="en-US" sz="1500" dirty="0"/>
              <a:t>: the muscles of the atria contract</a:t>
            </a:r>
            <a:r>
              <a:rPr lang="en-US" sz="1500" dirty="0" smtClean="0"/>
              <a:t>. The </a:t>
            </a:r>
            <a:r>
              <a:rPr lang="en-US" sz="1500" dirty="0"/>
              <a:t>muscles of the ventricles remain relaxed. Blood is forced from the atria into the ventricles.</a:t>
            </a:r>
            <a:endParaRPr lang="en-GB" sz="1500" dirty="0"/>
          </a:p>
        </p:txBody>
      </p:sp>
      <p:sp>
        <p:nvSpPr>
          <p:cNvPr id="18" name="Rectangle 17"/>
          <p:cNvSpPr/>
          <p:nvPr/>
        </p:nvSpPr>
        <p:spPr>
          <a:xfrm>
            <a:off x="5148064" y="5725705"/>
            <a:ext cx="3761928" cy="1015663"/>
          </a:xfrm>
          <a:prstGeom prst="rect">
            <a:avLst/>
          </a:prstGeom>
        </p:spPr>
        <p:txBody>
          <a:bodyPr wrap="square">
            <a:spAutoFit/>
          </a:bodyPr>
          <a:lstStyle/>
          <a:p>
            <a:r>
              <a:rPr lang="en-US" sz="1500" b="1" dirty="0"/>
              <a:t>Ventricular systole</a:t>
            </a:r>
            <a:r>
              <a:rPr lang="en-US" sz="1500" dirty="0"/>
              <a:t>: the muscles of the atria relax</a:t>
            </a:r>
            <a:r>
              <a:rPr lang="en-US" sz="1500" dirty="0" smtClean="0"/>
              <a:t>. The </a:t>
            </a:r>
            <a:r>
              <a:rPr lang="en-US" sz="1500" dirty="0"/>
              <a:t>muscles of the ventricles contract. Blood is forced out of the ventricles into the arteries.</a:t>
            </a:r>
            <a:endParaRPr lang="en-GB" sz="1500" dirty="0"/>
          </a:p>
        </p:txBody>
      </p:sp>
      <p:sp>
        <p:nvSpPr>
          <p:cNvPr id="19" name="Rectangle 18"/>
          <p:cNvSpPr/>
          <p:nvPr/>
        </p:nvSpPr>
        <p:spPr>
          <a:xfrm>
            <a:off x="118036" y="1045601"/>
            <a:ext cx="4110292" cy="338554"/>
          </a:xfrm>
          <a:prstGeom prst="rect">
            <a:avLst/>
          </a:prstGeom>
        </p:spPr>
        <p:txBody>
          <a:bodyPr wrap="none">
            <a:spAutoFit/>
          </a:bodyPr>
          <a:lstStyle/>
          <a:p>
            <a:r>
              <a:rPr lang="en-US" sz="1600" b="1" dirty="0" smtClean="0"/>
              <a:t>Figure 9.11 - </a:t>
            </a:r>
            <a:r>
              <a:rPr lang="en-US" sz="1600" dirty="0" smtClean="0"/>
              <a:t>How </a:t>
            </a:r>
            <a:r>
              <a:rPr lang="en-US" sz="1600" dirty="0"/>
              <a:t>the hearts pumps blood.</a:t>
            </a:r>
            <a:endParaRPr lang="en-GB" sz="1600" dirty="0"/>
          </a:p>
        </p:txBody>
      </p:sp>
      <p:sp>
        <p:nvSpPr>
          <p:cNvPr id="20" name="TextBox 19">
            <a:hlinkClick r:id="rId4" action="ppaction://hlinksldjump"/>
          </p:cNvPr>
          <p:cNvSpPr txBox="1"/>
          <p:nvPr/>
        </p:nvSpPr>
        <p:spPr>
          <a:xfrm>
            <a:off x="8300524" y="4038163"/>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622316092"/>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900" dirty="0" smtClean="0"/>
              <a:t>9.3 </a:t>
            </a:r>
            <a:r>
              <a:rPr lang="en-US" sz="3900" dirty="0"/>
              <a:t>– </a:t>
            </a:r>
            <a:r>
              <a:rPr lang="en-US" sz="3900" dirty="0" smtClean="0"/>
              <a:t>Blood Vessels</a:t>
            </a:r>
            <a:endParaRPr lang="en-US" sz="3900" dirty="0"/>
          </a:p>
        </p:txBody>
      </p:sp>
      <p:sp>
        <p:nvSpPr>
          <p:cNvPr id="34" name="Rectangle 33"/>
          <p:cNvSpPr/>
          <p:nvPr/>
        </p:nvSpPr>
        <p:spPr>
          <a:xfrm>
            <a:off x="179513" y="1124744"/>
            <a:ext cx="8712967" cy="2462213"/>
          </a:xfrm>
          <a:prstGeom prst="rect">
            <a:avLst/>
          </a:prstGeom>
        </p:spPr>
        <p:txBody>
          <a:bodyPr wrap="square">
            <a:spAutoFit/>
          </a:bodyPr>
          <a:lstStyle/>
          <a:p>
            <a:pPr marL="361950" indent="-361950">
              <a:buClr>
                <a:srgbClr val="0070C0"/>
              </a:buClr>
              <a:buSzPct val="80000"/>
              <a:buFont typeface="Wingdings 3" panose="05040102010807070707" pitchFamily="18" charset="2"/>
              <a:buChar char=""/>
            </a:pPr>
            <a:r>
              <a:rPr lang="en-US" sz="2200" dirty="0"/>
              <a:t>There are three main kinds of blood vessels: </a:t>
            </a:r>
            <a:r>
              <a:rPr lang="en-US" sz="2200" b="1" dirty="0">
                <a:solidFill>
                  <a:srgbClr val="FF0000"/>
                </a:solidFill>
              </a:rPr>
              <a:t>arteries, capillaries </a:t>
            </a:r>
            <a:r>
              <a:rPr lang="en-US" sz="2200" dirty="0"/>
              <a:t>and</a:t>
            </a:r>
            <a:r>
              <a:rPr lang="en-US" sz="2200" b="1" dirty="0">
                <a:solidFill>
                  <a:srgbClr val="FF0000"/>
                </a:solidFill>
              </a:rPr>
              <a:t> veins </a:t>
            </a:r>
            <a:r>
              <a:rPr lang="en-US" sz="2200" dirty="0"/>
              <a:t>(Figure 9.12). Arteries carry blood away from the heart. They divide again and again, and eventually form very tiny vessels called capillaries. </a:t>
            </a:r>
            <a:endParaRPr lang="en-US" sz="2200" dirty="0" smtClean="0"/>
          </a:p>
          <a:p>
            <a:pPr marL="361950" indent="-361950">
              <a:buClr>
                <a:srgbClr val="0070C0"/>
              </a:buClr>
              <a:buSzPct val="80000"/>
              <a:buFont typeface="Wingdings 3" panose="05040102010807070707" pitchFamily="18" charset="2"/>
              <a:buChar char=""/>
            </a:pPr>
            <a:r>
              <a:rPr lang="en-US" sz="2200" dirty="0" smtClean="0"/>
              <a:t>The </a:t>
            </a:r>
            <a:r>
              <a:rPr lang="en-US" sz="2200" dirty="0"/>
              <a:t>capillaries gradually join up with one another to form large vessels called veins. Veins carry blood towards the heart. These vessels are compared in Table 9.1, page 116.</a:t>
            </a:r>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113</a:t>
            </a:r>
            <a:endParaRPr lang="en-GB" sz="1200" b="1" dirty="0">
              <a:latin typeface="Arial" panose="020B0604020202020204" pitchFamily="34" charset="0"/>
              <a:cs typeface="Arial" panose="020B0604020202020204" pitchFamily="34" charset="0"/>
            </a:endParaRPr>
          </a:p>
        </p:txBody>
      </p:sp>
      <p:pic>
        <p:nvPicPr>
          <p:cNvPr id="1026" name="Picture 2" descr="Picture"/>
          <p:cNvPicPr>
            <a:picLocks noChangeAspect="1" noChangeArrowheads="1"/>
          </p:cNvPicPr>
          <p:nvPr/>
        </p:nvPicPr>
        <p:blipFill rotWithShape="1">
          <a:blip r:embed="rId3">
            <a:extLst>
              <a:ext uri="{28A0092B-C50C-407E-A947-70E740481C1C}">
                <a14:useLocalDpi xmlns:a14="http://schemas.microsoft.com/office/drawing/2010/main" val="0"/>
              </a:ext>
            </a:extLst>
          </a:blip>
          <a:srcRect l="2564" t="3600" r="1282" b="14809"/>
          <a:stretch/>
        </p:blipFill>
        <p:spPr bwMode="auto">
          <a:xfrm>
            <a:off x="179512" y="3501008"/>
            <a:ext cx="6912768" cy="3133788"/>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6588224" y="5150802"/>
            <a:ext cx="2299078" cy="1446550"/>
          </a:xfrm>
          <a:prstGeom prst="rect">
            <a:avLst/>
          </a:prstGeom>
        </p:spPr>
        <p:txBody>
          <a:bodyPr wrap="square">
            <a:spAutoFit/>
          </a:bodyPr>
          <a:lstStyle/>
          <a:p>
            <a:pPr indent="361950">
              <a:buClr>
                <a:srgbClr val="C00000"/>
              </a:buClr>
              <a:buSzPct val="80000"/>
              <a:buFont typeface="Arial" panose="020B0604020202020204" pitchFamily="34" charset="0"/>
              <a:buChar char="◄"/>
            </a:pPr>
            <a:r>
              <a:rPr lang="en-US" sz="2200" b="1" dirty="0" smtClean="0"/>
              <a:t>Figure </a:t>
            </a:r>
            <a:r>
              <a:rPr lang="en-US" sz="2200" b="1" dirty="0"/>
              <a:t>9.12 </a:t>
            </a:r>
            <a:r>
              <a:rPr lang="en-US" sz="2200" dirty="0" smtClean="0"/>
              <a:t>- Sections </a:t>
            </a:r>
            <a:r>
              <a:rPr lang="en-US" sz="2200" dirty="0"/>
              <a:t>through the three types of blood vessels.</a:t>
            </a:r>
            <a:endParaRPr lang="en-GB" sz="2200" dirty="0"/>
          </a:p>
        </p:txBody>
      </p:sp>
      <p:sp>
        <p:nvSpPr>
          <p:cNvPr id="7" name="TextBox 6">
            <a:hlinkClick r:id="rId4" action="ppaction://hlinksldjump"/>
          </p:cNvPr>
          <p:cNvSpPr txBox="1"/>
          <p:nvPr/>
        </p:nvSpPr>
        <p:spPr>
          <a:xfrm>
            <a:off x="8300524" y="1805915"/>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619283264"/>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900" dirty="0" smtClean="0"/>
              <a:t>9.3 </a:t>
            </a:r>
            <a:r>
              <a:rPr lang="en-US" sz="3900" dirty="0"/>
              <a:t>– </a:t>
            </a:r>
            <a:r>
              <a:rPr lang="en-US" sz="3900" dirty="0" smtClean="0"/>
              <a:t>Blood Vessels - Arteries</a:t>
            </a:r>
            <a:endParaRPr lang="en-US" sz="3900" dirty="0"/>
          </a:p>
        </p:txBody>
      </p:sp>
      <p:sp>
        <p:nvSpPr>
          <p:cNvPr id="34" name="Rectangle 33"/>
          <p:cNvSpPr/>
          <p:nvPr/>
        </p:nvSpPr>
        <p:spPr>
          <a:xfrm>
            <a:off x="179513" y="1124744"/>
            <a:ext cx="8712967" cy="5286062"/>
          </a:xfrm>
          <a:prstGeom prst="rect">
            <a:avLst/>
          </a:prstGeom>
        </p:spPr>
        <p:txBody>
          <a:bodyPr wrap="square">
            <a:spAutoFit/>
          </a:bodyPr>
          <a:lstStyle/>
          <a:p>
            <a:pPr marL="276225" indent="-276225">
              <a:buClr>
                <a:srgbClr val="0070C0"/>
              </a:buClr>
              <a:buSzPct val="80000"/>
              <a:buFont typeface="Wingdings 3" panose="05040102010807070707" pitchFamily="18" charset="2"/>
              <a:buChar char=""/>
            </a:pPr>
            <a:r>
              <a:rPr lang="en-US" sz="2250" dirty="0"/>
              <a:t>When blood flows out of the heart, it enters the </a:t>
            </a:r>
            <a:r>
              <a:rPr lang="en-US" sz="2250" dirty="0" smtClean="0"/>
              <a:t>arteries. The </a:t>
            </a:r>
            <a:r>
              <a:rPr lang="en-US" sz="2250" dirty="0"/>
              <a:t>blood is then at very high pressure, because it has been forced out of the heart by the contraction of the muscular ventricles. Arteries therefore need very strong walls to withstand the high pressure of the blood flowing through them.</a:t>
            </a:r>
          </a:p>
          <a:p>
            <a:pPr marL="276225" indent="-276225">
              <a:buClr>
                <a:srgbClr val="0070C0"/>
              </a:buClr>
              <a:buSzPct val="80000"/>
              <a:buFont typeface="Wingdings 3" panose="05040102010807070707" pitchFamily="18" charset="2"/>
              <a:buChar char=""/>
            </a:pPr>
            <a:r>
              <a:rPr lang="en-US" sz="2250" dirty="0"/>
              <a:t>The blood does not flow smoothly through the arteries. It pulses through, as the ventricles contract and relax. The arteries have elastic tissue in their walls which can stretch and recoil with the force of the blood. This helps to make </a:t>
            </a:r>
            <a:r>
              <a:rPr lang="en-US" sz="2250" dirty="0" smtClean="0"/>
              <a:t/>
            </a:r>
            <a:br>
              <a:rPr lang="en-US" sz="2250" dirty="0" smtClean="0"/>
            </a:br>
            <a:r>
              <a:rPr lang="en-US" sz="2250" dirty="0" smtClean="0"/>
              <a:t>the </a:t>
            </a:r>
            <a:r>
              <a:rPr lang="en-US" sz="2250" dirty="0"/>
              <a:t>flow of blood smoother. You can </a:t>
            </a:r>
            <a:r>
              <a:rPr lang="en-US" sz="2250" dirty="0" smtClean="0"/>
              <a:t/>
            </a:r>
            <a:br>
              <a:rPr lang="en-US" sz="2250" dirty="0" smtClean="0"/>
            </a:br>
            <a:r>
              <a:rPr lang="en-US" sz="2250" dirty="0" smtClean="0"/>
              <a:t>feel </a:t>
            </a:r>
            <a:r>
              <a:rPr lang="en-US" sz="2250" dirty="0"/>
              <a:t>your arteries </a:t>
            </a:r>
            <a:r>
              <a:rPr lang="en-US" sz="2250" dirty="0" smtClean="0"/>
              <a:t>stretch </a:t>
            </a:r>
            <a:r>
              <a:rPr lang="en-US" sz="2250" dirty="0"/>
              <a:t>and </a:t>
            </a:r>
            <a:r>
              <a:rPr lang="en-US" sz="2250" dirty="0" smtClean="0"/>
              <a:t>recoil </a:t>
            </a:r>
            <a:br>
              <a:rPr lang="en-US" sz="2250" dirty="0" smtClean="0"/>
            </a:br>
            <a:r>
              <a:rPr lang="en-US" sz="2250" dirty="0" smtClean="0"/>
              <a:t>when </a:t>
            </a:r>
            <a:r>
              <a:rPr lang="en-US" sz="2250" dirty="0"/>
              <a:t>you feel your </a:t>
            </a:r>
            <a:r>
              <a:rPr lang="en-US" sz="2250" dirty="0" smtClean="0"/>
              <a:t>pulse </a:t>
            </a:r>
            <a:r>
              <a:rPr lang="en-US" sz="2250" dirty="0"/>
              <a:t>in your </a:t>
            </a:r>
            <a:r>
              <a:rPr lang="en-US" sz="2250" dirty="0" smtClean="0"/>
              <a:t>wrist</a:t>
            </a:r>
            <a:r>
              <a:rPr lang="en-US" sz="2250" dirty="0"/>
              <a:t>.</a:t>
            </a:r>
          </a:p>
          <a:p>
            <a:pPr marL="276225" indent="-276225">
              <a:buClr>
                <a:srgbClr val="0070C0"/>
              </a:buClr>
              <a:buSzPct val="80000"/>
              <a:buFont typeface="Wingdings 3" panose="05040102010807070707" pitchFamily="18" charset="2"/>
              <a:buChar char=""/>
            </a:pPr>
            <a:r>
              <a:rPr lang="en-US" sz="2250" dirty="0"/>
              <a:t>The blood pressure in the arteries of </a:t>
            </a:r>
            <a:r>
              <a:rPr lang="en-US" sz="2250" dirty="0" smtClean="0"/>
              <a:t/>
            </a:r>
            <a:br>
              <a:rPr lang="en-US" sz="2250" dirty="0" smtClean="0"/>
            </a:br>
            <a:r>
              <a:rPr lang="en-US" sz="2250" dirty="0" smtClean="0"/>
              <a:t>your </a:t>
            </a:r>
            <a:r>
              <a:rPr lang="en-US" sz="2250" dirty="0"/>
              <a:t>arm can be measured using a </a:t>
            </a:r>
            <a:r>
              <a:rPr lang="en-US" sz="2250" dirty="0" smtClean="0"/>
              <a:t/>
            </a:r>
            <a:br>
              <a:rPr lang="en-US" sz="2250" dirty="0" smtClean="0"/>
            </a:br>
            <a:r>
              <a:rPr lang="en-US" sz="2250" dirty="0" smtClean="0"/>
              <a:t>sphygmomanometer </a:t>
            </a:r>
            <a:r>
              <a:rPr lang="en-US" sz="2250" dirty="0"/>
              <a:t>(Figure 9.13).</a:t>
            </a:r>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113</a:t>
            </a:r>
            <a:endParaRPr lang="en-GB" sz="1200" b="1" dirty="0">
              <a:latin typeface="Arial" panose="020B0604020202020204" pitchFamily="34" charset="0"/>
              <a:cs typeface="Arial" panose="020B0604020202020204" pitchFamily="34" charset="0"/>
            </a:endParaRPr>
          </a:p>
        </p:txBody>
      </p:sp>
      <p:pic>
        <p:nvPicPr>
          <p:cNvPr id="2050" name="Picture 2" descr="Image result for sphygmomanometer"/>
          <p:cNvPicPr>
            <a:picLocks noChangeAspect="1" noChangeArrowheads="1"/>
          </p:cNvPicPr>
          <p:nvPr/>
        </p:nvPicPr>
        <p:blipFill rotWithShape="1">
          <a:blip r:embed="rId3">
            <a:extLst>
              <a:ext uri="{28A0092B-C50C-407E-A947-70E740481C1C}">
                <a14:useLocalDpi xmlns:a14="http://schemas.microsoft.com/office/drawing/2010/main" val="0"/>
              </a:ext>
            </a:extLst>
          </a:blip>
          <a:srcRect l="7408" t="11720" b="7160"/>
          <a:stretch/>
        </p:blipFill>
        <p:spPr bwMode="auto">
          <a:xfrm>
            <a:off x="5508104" y="4077072"/>
            <a:ext cx="3384376" cy="2016224"/>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4788024" y="6058162"/>
            <a:ext cx="4193976" cy="646331"/>
          </a:xfrm>
          <a:prstGeom prst="rect">
            <a:avLst/>
          </a:prstGeom>
        </p:spPr>
        <p:txBody>
          <a:bodyPr wrap="square">
            <a:spAutoFit/>
          </a:bodyPr>
          <a:lstStyle/>
          <a:p>
            <a:pPr algn="r"/>
            <a:r>
              <a:rPr lang="en-US" b="1" dirty="0"/>
              <a:t>Figure 9.13 </a:t>
            </a:r>
            <a:r>
              <a:rPr lang="en-US" dirty="0" smtClean="0"/>
              <a:t>- A </a:t>
            </a:r>
            <a:r>
              <a:rPr lang="en-US" dirty="0"/>
              <a:t>sphygmomanometer </a:t>
            </a:r>
            <a:r>
              <a:rPr lang="en-US" dirty="0" smtClean="0"/>
              <a:t/>
            </a:r>
            <a:br>
              <a:rPr lang="en-US" dirty="0" smtClean="0"/>
            </a:br>
            <a:r>
              <a:rPr lang="en-US" dirty="0" smtClean="0"/>
              <a:t>being </a:t>
            </a:r>
            <a:r>
              <a:rPr lang="en-US" dirty="0"/>
              <a:t>used to measure blood pressure.</a:t>
            </a:r>
            <a:endParaRPr lang="en-GB" dirty="0"/>
          </a:p>
        </p:txBody>
      </p:sp>
      <p:sp>
        <p:nvSpPr>
          <p:cNvPr id="7" name="TextBox 6">
            <a:hlinkClick r:id="rId4" action="ppaction://hlinksldjump"/>
          </p:cNvPr>
          <p:cNvSpPr txBox="1"/>
          <p:nvPr/>
        </p:nvSpPr>
        <p:spPr>
          <a:xfrm>
            <a:off x="8300524" y="1772816"/>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711893162"/>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900" dirty="0" smtClean="0"/>
              <a:t>9.3 </a:t>
            </a:r>
            <a:r>
              <a:rPr lang="en-US" sz="3900" dirty="0"/>
              <a:t>– </a:t>
            </a:r>
            <a:r>
              <a:rPr lang="en-US" sz="3900" dirty="0" smtClean="0"/>
              <a:t>Blood Vessels - Capillaries</a:t>
            </a:r>
            <a:endParaRPr lang="en-US" sz="3900" dirty="0"/>
          </a:p>
        </p:txBody>
      </p:sp>
      <p:sp>
        <p:nvSpPr>
          <p:cNvPr id="34" name="Rectangle 33"/>
          <p:cNvSpPr/>
          <p:nvPr/>
        </p:nvSpPr>
        <p:spPr>
          <a:xfrm>
            <a:off x="179513" y="1124744"/>
            <a:ext cx="8640959" cy="2862322"/>
          </a:xfrm>
          <a:prstGeom prst="rect">
            <a:avLst/>
          </a:prstGeom>
        </p:spPr>
        <p:txBody>
          <a:bodyPr wrap="square">
            <a:spAutoFit/>
          </a:bodyPr>
          <a:lstStyle/>
          <a:p>
            <a:pPr marL="276225" indent="-276225">
              <a:buClr>
                <a:srgbClr val="0070C0"/>
              </a:buClr>
              <a:buSzPct val="80000"/>
              <a:buFont typeface="Wingdings 3" panose="05040102010807070707" pitchFamily="18" charset="2"/>
              <a:buChar char=""/>
            </a:pPr>
            <a:r>
              <a:rPr lang="en-US" sz="2000" b="1" dirty="0" smtClean="0">
                <a:solidFill>
                  <a:srgbClr val="FF0000"/>
                </a:solidFill>
              </a:rPr>
              <a:t>Capillaries </a:t>
            </a:r>
            <a:r>
              <a:rPr lang="en-US" sz="2000" dirty="0" smtClean="0"/>
              <a:t>- The </a:t>
            </a:r>
            <a:r>
              <a:rPr lang="en-US" sz="2000" dirty="0"/>
              <a:t>arteries gradually divide to form smaller and smaller vessels (Figures 9.14 and 9.15). These are the </a:t>
            </a:r>
            <a:r>
              <a:rPr lang="en-US" sz="2000" b="1" dirty="0">
                <a:solidFill>
                  <a:srgbClr val="FF0000"/>
                </a:solidFill>
              </a:rPr>
              <a:t>capillaries</a:t>
            </a:r>
            <a:r>
              <a:rPr lang="en-US" sz="2000" dirty="0"/>
              <a:t>. The capillaries are very small and penetrate to every part of the body. No cell is very far away from a capillary.</a:t>
            </a:r>
          </a:p>
          <a:p>
            <a:pPr marL="276225" indent="-276225">
              <a:buClr>
                <a:srgbClr val="0070C0"/>
              </a:buClr>
              <a:buSzPct val="80000"/>
              <a:buFont typeface="Wingdings 3" panose="05040102010807070707" pitchFamily="18" charset="2"/>
              <a:buChar char=""/>
            </a:pPr>
            <a:r>
              <a:rPr lang="en-US" sz="2000" dirty="0"/>
              <a:t>The function of the capillaries is to take nutrients, oxygen and other materials to all the cells in the body, and to take away their waste materials. To do this, their walls must be very thin so that substances can get in and out of them easily. The walls of the smallest capillaries are only one cell thick (Figure 9.12).</a:t>
            </a:r>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114</a:t>
            </a:r>
            <a:endParaRPr lang="en-GB" sz="1200" b="1" dirty="0">
              <a:latin typeface="Arial" panose="020B0604020202020204" pitchFamily="34" charset="0"/>
              <a:cs typeface="Arial" panose="020B0604020202020204" pitchFamily="34" charset="0"/>
            </a:endParaRPr>
          </a:p>
        </p:txBody>
      </p:sp>
      <p:pic>
        <p:nvPicPr>
          <p:cNvPr id="7" name="Picture 2" descr="Picture"/>
          <p:cNvPicPr>
            <a:picLocks noChangeAspect="1" noChangeArrowheads="1"/>
          </p:cNvPicPr>
          <p:nvPr/>
        </p:nvPicPr>
        <p:blipFill rotWithShape="1">
          <a:blip r:embed="rId3">
            <a:extLst>
              <a:ext uri="{28A0092B-C50C-407E-A947-70E740481C1C}">
                <a14:useLocalDpi xmlns:a14="http://schemas.microsoft.com/office/drawing/2010/main" val="0"/>
              </a:ext>
            </a:extLst>
          </a:blip>
          <a:srcRect l="2564" t="3600" r="1282" b="14809"/>
          <a:stretch/>
        </p:blipFill>
        <p:spPr bwMode="auto">
          <a:xfrm>
            <a:off x="179512" y="3987066"/>
            <a:ext cx="5840579" cy="2647729"/>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6156176" y="5222810"/>
            <a:ext cx="2731126" cy="1446550"/>
          </a:xfrm>
          <a:prstGeom prst="rect">
            <a:avLst/>
          </a:prstGeom>
        </p:spPr>
        <p:txBody>
          <a:bodyPr wrap="square">
            <a:spAutoFit/>
          </a:bodyPr>
          <a:lstStyle/>
          <a:p>
            <a:pPr indent="361950">
              <a:buClr>
                <a:srgbClr val="C00000"/>
              </a:buClr>
              <a:buSzPct val="80000"/>
              <a:buFont typeface="Arial" panose="020B0604020202020204" pitchFamily="34" charset="0"/>
              <a:buChar char="◄"/>
            </a:pPr>
            <a:r>
              <a:rPr lang="en-US" sz="2200" b="1" dirty="0" smtClean="0"/>
              <a:t>Figure </a:t>
            </a:r>
            <a:r>
              <a:rPr lang="en-US" sz="2200" b="1" dirty="0"/>
              <a:t>9.12 </a:t>
            </a:r>
            <a:r>
              <a:rPr lang="en-US" sz="2200" dirty="0" smtClean="0"/>
              <a:t>- Sections </a:t>
            </a:r>
            <a:r>
              <a:rPr lang="en-US" sz="2200" dirty="0"/>
              <a:t>through the three types of blood vessels.</a:t>
            </a:r>
            <a:endParaRPr lang="en-GB" sz="2200" dirty="0"/>
          </a:p>
        </p:txBody>
      </p:sp>
      <p:sp>
        <p:nvSpPr>
          <p:cNvPr id="9" name="TextBox 8">
            <a:hlinkClick r:id="rId4" action="ppaction://hlinkfile"/>
          </p:cNvPr>
          <p:cNvSpPr txBox="1"/>
          <p:nvPr/>
        </p:nvSpPr>
        <p:spPr>
          <a:xfrm>
            <a:off x="6413146" y="4087809"/>
            <a:ext cx="2191302" cy="707886"/>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sz="2000" b="1" dirty="0" smtClean="0"/>
              <a:t>Capillaries, </a:t>
            </a:r>
            <a:br>
              <a:rPr lang="en-GB" sz="2000" b="1" dirty="0" smtClean="0"/>
            </a:br>
            <a:r>
              <a:rPr lang="en-GB" sz="2000" b="1" dirty="0" smtClean="0"/>
              <a:t>Arteries &amp; Veins</a:t>
            </a:r>
            <a:endParaRPr lang="en-GB" sz="2000" b="1" dirty="0"/>
          </a:p>
        </p:txBody>
      </p:sp>
      <p:sp>
        <p:nvSpPr>
          <p:cNvPr id="10" name="TextBox 9">
            <a:hlinkClick r:id="rId5" action="ppaction://hlinksldjump"/>
          </p:cNvPr>
          <p:cNvSpPr txBox="1"/>
          <p:nvPr/>
        </p:nvSpPr>
        <p:spPr>
          <a:xfrm>
            <a:off x="8300524" y="2021939"/>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158967950"/>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640960" cy="5632311"/>
          </a:xfrm>
          <a:prstGeom prst="rect">
            <a:avLst/>
          </a:prstGeom>
        </p:spPr>
        <p:txBody>
          <a:bodyPr wrap="square">
            <a:spAutoFit/>
          </a:bodyPr>
          <a:lstStyle/>
          <a:p>
            <a:pPr>
              <a:buClr>
                <a:srgbClr val="0070C0"/>
              </a:buClr>
            </a:pPr>
            <a:r>
              <a:rPr lang="en-US" sz="2000" b="1" dirty="0" smtClean="0"/>
              <a:t>AO1 </a:t>
            </a:r>
            <a:r>
              <a:rPr lang="en-US" sz="2000" b="1" dirty="0"/>
              <a:t>Knowledge with understanding</a:t>
            </a:r>
          </a:p>
          <a:p>
            <a:pPr>
              <a:buClr>
                <a:srgbClr val="0070C0"/>
              </a:buClr>
            </a:pPr>
            <a:r>
              <a:rPr lang="en-US" sz="2000" dirty="0"/>
              <a:t>Candidates should be able to demonstrate knowledge and understanding of:</a:t>
            </a:r>
          </a:p>
          <a:p>
            <a:pPr marL="342900" indent="-342900">
              <a:buClr>
                <a:srgbClr val="0070C0"/>
              </a:buClr>
              <a:buFont typeface="Arial" panose="020B0604020202020204" pitchFamily="34" charset="0"/>
              <a:buChar char="•"/>
            </a:pPr>
            <a:r>
              <a:rPr lang="en-US" sz="2000" dirty="0" smtClean="0"/>
              <a:t>scientific </a:t>
            </a:r>
            <a:r>
              <a:rPr lang="en-US" sz="2000" dirty="0"/>
              <a:t>phenomena, facts, laws, definitions, concepts and theories</a:t>
            </a:r>
          </a:p>
          <a:p>
            <a:pPr marL="342900" indent="-342900">
              <a:buClr>
                <a:srgbClr val="0070C0"/>
              </a:buClr>
              <a:buFont typeface="Arial" panose="020B0604020202020204" pitchFamily="34" charset="0"/>
              <a:buChar char="•"/>
            </a:pPr>
            <a:r>
              <a:rPr lang="en-US" sz="2000" dirty="0" smtClean="0"/>
              <a:t>scientific </a:t>
            </a:r>
            <a:r>
              <a:rPr lang="en-US" sz="2000" dirty="0"/>
              <a:t>vocabulary, terminology and conventions (including symbols, quantities and units)</a:t>
            </a:r>
          </a:p>
          <a:p>
            <a:pPr marL="342900" indent="-342900">
              <a:buClr>
                <a:srgbClr val="0070C0"/>
              </a:buClr>
              <a:buFont typeface="Arial" panose="020B0604020202020204" pitchFamily="34" charset="0"/>
              <a:buChar char="•"/>
            </a:pPr>
            <a:r>
              <a:rPr lang="en-US" sz="2000" dirty="0" smtClean="0"/>
              <a:t>scientific </a:t>
            </a:r>
            <a:r>
              <a:rPr lang="en-US" sz="2000" dirty="0"/>
              <a:t>instruments and apparatus, including techniques of operation and aspects of safety</a:t>
            </a:r>
          </a:p>
          <a:p>
            <a:pPr marL="342900" indent="-342900">
              <a:buClr>
                <a:srgbClr val="0070C0"/>
              </a:buClr>
              <a:buFont typeface="Arial" panose="020B0604020202020204" pitchFamily="34" charset="0"/>
              <a:buChar char="•"/>
            </a:pPr>
            <a:r>
              <a:rPr lang="en-US" sz="2000" dirty="0" smtClean="0"/>
              <a:t>scientific </a:t>
            </a:r>
            <a:r>
              <a:rPr lang="en-US" sz="2000" dirty="0"/>
              <a:t>and technological applications with their social, economic and environmental implications.</a:t>
            </a:r>
          </a:p>
          <a:p>
            <a:pPr>
              <a:buClr>
                <a:srgbClr val="0070C0"/>
              </a:buClr>
            </a:pPr>
            <a:r>
              <a:rPr lang="en-US" sz="2000" dirty="0" smtClean="0"/>
              <a:t>Subject </a:t>
            </a:r>
            <a:r>
              <a:rPr lang="en-US" sz="2000" dirty="0"/>
              <a:t>content defines the factual material that candidates may be required to recall and explain. Candidates </a:t>
            </a:r>
            <a:r>
              <a:rPr lang="en-US" sz="2000" dirty="0" smtClean="0"/>
              <a:t>will also </a:t>
            </a:r>
            <a:r>
              <a:rPr lang="en-US" sz="2000" dirty="0"/>
              <a:t>be asked questions that require them to apply this material to unfamiliar contexts and to apply </a:t>
            </a:r>
            <a:r>
              <a:rPr lang="en-US" sz="2000" dirty="0" smtClean="0"/>
              <a:t>knowledge from </a:t>
            </a:r>
            <a:r>
              <a:rPr lang="en-US" sz="2000" dirty="0"/>
              <a:t>one area of the syllabus to another.</a:t>
            </a:r>
          </a:p>
          <a:p>
            <a:pPr>
              <a:buClr>
                <a:srgbClr val="0070C0"/>
              </a:buClr>
            </a:pPr>
            <a:r>
              <a:rPr lang="en-US" sz="2000" dirty="0"/>
              <a:t>Questions testing this objective will often begin with one of the following words: define, state, describe, </a:t>
            </a:r>
            <a:r>
              <a:rPr lang="en-US" sz="2000" dirty="0" smtClean="0"/>
              <a:t>explain (using </a:t>
            </a:r>
            <a:r>
              <a:rPr lang="en-US" sz="2000" dirty="0"/>
              <a:t>your knowledge and understanding) or outline (see the Glossary of terms used in science papers).</a:t>
            </a:r>
          </a:p>
        </p:txBody>
      </p:sp>
    </p:spTree>
    <p:extLst>
      <p:ext uri="{BB962C8B-B14F-4D97-AF65-F5344CB8AC3E}">
        <p14:creationId xmlns:p14="http://schemas.microsoft.com/office/powerpoint/2010/main" val="1321932411"/>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900" dirty="0" smtClean="0"/>
              <a:t>9.3 </a:t>
            </a:r>
            <a:r>
              <a:rPr lang="en-US" sz="3900" dirty="0"/>
              <a:t>– </a:t>
            </a:r>
            <a:r>
              <a:rPr lang="en-US" sz="3900" dirty="0" smtClean="0"/>
              <a:t>Blood Vessels - Questions</a:t>
            </a:r>
            <a:endParaRPr lang="en-US" sz="3900" dirty="0"/>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114</a:t>
            </a:r>
            <a:endParaRPr lang="en-GB" sz="1200" b="1" dirty="0">
              <a:latin typeface="Arial" panose="020B0604020202020204" pitchFamily="34" charset="0"/>
              <a:cs typeface="Arial" panose="020B0604020202020204" pitchFamily="34" charset="0"/>
            </a:endParaRPr>
          </a:p>
        </p:txBody>
      </p:sp>
      <p:sp>
        <p:nvSpPr>
          <p:cNvPr id="10" name="Rectangle 9"/>
          <p:cNvSpPr/>
          <p:nvPr/>
        </p:nvSpPr>
        <p:spPr>
          <a:xfrm>
            <a:off x="179513" y="1124744"/>
            <a:ext cx="8707789" cy="5580000"/>
          </a:xfrm>
          <a:prstGeom prst="rect">
            <a:avLst/>
          </a:prstGeom>
          <a:solidFill>
            <a:schemeClr val="accent5">
              <a:lumMod val="20000"/>
              <a:lumOff val="80000"/>
            </a:schemeClr>
          </a:solidFill>
          <a:ln w="57150">
            <a:solidFill>
              <a:schemeClr val="accent5">
                <a:lumMod val="50000"/>
              </a:schemeClr>
            </a:solidFill>
          </a:ln>
        </p:spPr>
        <p:txBody>
          <a:bodyPr wrap="square">
            <a:spAutoFit/>
          </a:bodyPr>
          <a:lstStyle/>
          <a:p>
            <a:pPr marL="723900" indent="-723900">
              <a:buClr>
                <a:srgbClr val="0070C0"/>
              </a:buClr>
              <a:buSzPct val="80000"/>
            </a:pPr>
            <a:r>
              <a:rPr lang="en-US" sz="2250" b="1" dirty="0"/>
              <a:t>9.13</a:t>
            </a:r>
            <a:r>
              <a:rPr lang="en-US" sz="2250" dirty="0"/>
              <a:t> </a:t>
            </a:r>
            <a:r>
              <a:rPr lang="en-US" sz="2250" dirty="0" smtClean="0"/>
              <a:t>	List </a:t>
            </a:r>
            <a:r>
              <a:rPr lang="en-US" sz="2250" dirty="0"/>
              <a:t>three ways in which the activity of the </a:t>
            </a:r>
            <a:r>
              <a:rPr lang="en-US" sz="2250" dirty="0" smtClean="0"/>
              <a:t>heart </a:t>
            </a:r>
            <a:r>
              <a:rPr lang="en-US" sz="2250" dirty="0"/>
              <a:t>can be </a:t>
            </a:r>
            <a:r>
              <a:rPr lang="en-US" sz="2250" dirty="0" smtClean="0"/>
              <a:t/>
            </a:r>
            <a:br>
              <a:rPr lang="en-US" sz="2250" dirty="0" smtClean="0"/>
            </a:br>
            <a:r>
              <a:rPr lang="en-US" sz="2250" dirty="0" smtClean="0"/>
              <a:t>monitored</a:t>
            </a:r>
            <a:r>
              <a:rPr lang="en-US" sz="2250" dirty="0"/>
              <a:t>.</a:t>
            </a:r>
          </a:p>
          <a:p>
            <a:pPr marL="723900" indent="-723900">
              <a:buClr>
                <a:srgbClr val="0070C0"/>
              </a:buClr>
              <a:buSzPct val="80000"/>
            </a:pPr>
            <a:r>
              <a:rPr lang="en-US" sz="2250" b="1" dirty="0"/>
              <a:t>9.14</a:t>
            </a:r>
            <a:r>
              <a:rPr lang="en-US" sz="2250" dirty="0"/>
              <a:t> </a:t>
            </a:r>
            <a:r>
              <a:rPr lang="en-US" sz="2250" dirty="0" smtClean="0"/>
              <a:t>	Explain </a:t>
            </a:r>
            <a:r>
              <a:rPr lang="en-US" sz="2250" dirty="0"/>
              <a:t>why your pulse rate is the same as your heart rate.</a:t>
            </a:r>
          </a:p>
          <a:p>
            <a:pPr marL="723900" indent="-723900">
              <a:buClr>
                <a:srgbClr val="0070C0"/>
              </a:buClr>
              <a:buSzPct val="80000"/>
            </a:pPr>
            <a:r>
              <a:rPr lang="en-US" sz="2250" b="1" dirty="0"/>
              <a:t>9.15</a:t>
            </a:r>
            <a:r>
              <a:rPr lang="en-US" sz="2250" dirty="0"/>
              <a:t> </a:t>
            </a:r>
            <a:r>
              <a:rPr lang="en-US" sz="2250" dirty="0" smtClean="0"/>
              <a:t>	Look </a:t>
            </a:r>
            <a:r>
              <a:rPr lang="en-US" sz="2250" dirty="0"/>
              <a:t>at Figure 9.10.</a:t>
            </a:r>
          </a:p>
          <a:p>
            <a:pPr marL="723900" indent="-723900">
              <a:buClr>
                <a:srgbClr val="0070C0"/>
              </a:buClr>
              <a:buSzPct val="80000"/>
              <a:tabLst>
                <a:tab pos="1069975" algn="l"/>
              </a:tabLst>
            </a:pPr>
            <a:r>
              <a:rPr lang="en-US" sz="2250" dirty="0" smtClean="0"/>
              <a:t>	</a:t>
            </a:r>
            <a:r>
              <a:rPr lang="en-US" sz="2250" b="1" dirty="0" smtClean="0"/>
              <a:t>a</a:t>
            </a:r>
            <a:r>
              <a:rPr lang="en-US" sz="2250" dirty="0" smtClean="0"/>
              <a:t> 	How </a:t>
            </a:r>
            <a:r>
              <a:rPr lang="en-US" sz="2250" dirty="0"/>
              <a:t>many heart beats are shown on the ECG trace?</a:t>
            </a:r>
          </a:p>
          <a:p>
            <a:pPr marL="723900" indent="-723900">
              <a:buClr>
                <a:srgbClr val="0070C0"/>
              </a:buClr>
              <a:buSzPct val="80000"/>
              <a:tabLst>
                <a:tab pos="1069975" algn="l"/>
              </a:tabLst>
            </a:pPr>
            <a:r>
              <a:rPr lang="en-US" sz="2250" dirty="0" smtClean="0"/>
              <a:t>	</a:t>
            </a:r>
            <a:r>
              <a:rPr lang="en-US" sz="2250" b="1" dirty="0" smtClean="0"/>
              <a:t>b</a:t>
            </a:r>
            <a:r>
              <a:rPr lang="en-US" sz="2250" dirty="0" smtClean="0"/>
              <a:t> 	Work </a:t>
            </a:r>
            <a:r>
              <a:rPr lang="en-US" sz="2250" dirty="0"/>
              <a:t>out how long one heart beat lasts.</a:t>
            </a:r>
          </a:p>
          <a:p>
            <a:pPr marL="723900" indent="-723900">
              <a:buClr>
                <a:srgbClr val="0070C0"/>
              </a:buClr>
              <a:buSzPct val="80000"/>
              <a:tabLst>
                <a:tab pos="1069975" algn="l"/>
              </a:tabLst>
            </a:pPr>
            <a:r>
              <a:rPr lang="en-US" sz="2250" dirty="0" smtClean="0"/>
              <a:t>		(</a:t>
            </a:r>
            <a:r>
              <a:rPr lang="en-US" sz="2250" dirty="0"/>
              <a:t>You need to measure between two identical points on two </a:t>
            </a:r>
            <a:r>
              <a:rPr lang="en-US" sz="2250" dirty="0" smtClean="0"/>
              <a:t>	consecutive </a:t>
            </a:r>
            <a:r>
              <a:rPr lang="en-US" sz="2250" dirty="0"/>
              <a:t>beats - for example between two Q points - </a:t>
            </a:r>
            <a:r>
              <a:rPr lang="en-US" sz="2250" dirty="0" smtClean="0"/>
              <a:t>	and then </a:t>
            </a:r>
            <a:r>
              <a:rPr lang="en-US" sz="2250" dirty="0"/>
              <a:t>use the scale to convert this to seconds.)</a:t>
            </a:r>
          </a:p>
          <a:p>
            <a:pPr marL="723900" indent="-723900">
              <a:buClr>
                <a:srgbClr val="0070C0"/>
              </a:buClr>
              <a:buSzPct val="80000"/>
            </a:pPr>
            <a:r>
              <a:rPr lang="en-US" sz="2250" b="1" dirty="0"/>
              <a:t>9.16</a:t>
            </a:r>
            <a:r>
              <a:rPr lang="en-US" sz="2250" dirty="0"/>
              <a:t> </a:t>
            </a:r>
            <a:r>
              <a:rPr lang="en-US" sz="2250" dirty="0" smtClean="0"/>
              <a:t>	Why </a:t>
            </a:r>
            <a:r>
              <a:rPr lang="en-US" sz="2250" dirty="0"/>
              <a:t>does your heart need to beat faster when you do exercise?</a:t>
            </a:r>
          </a:p>
          <a:p>
            <a:pPr marL="723900" indent="-723900">
              <a:buClr>
                <a:srgbClr val="0070C0"/>
              </a:buClr>
              <a:buSzPct val="80000"/>
            </a:pPr>
            <a:r>
              <a:rPr lang="en-US" sz="2250" b="1" dirty="0"/>
              <a:t>9.17</a:t>
            </a:r>
            <a:r>
              <a:rPr lang="en-US" sz="2250" dirty="0"/>
              <a:t> </a:t>
            </a:r>
            <a:r>
              <a:rPr lang="en-US" sz="2250" dirty="0" smtClean="0"/>
              <a:t>	Where </a:t>
            </a:r>
            <a:r>
              <a:rPr lang="en-US" sz="2250" dirty="0"/>
              <a:t>and what is the pacemaker</a:t>
            </a:r>
            <a:r>
              <a:rPr lang="en-US" sz="2250" dirty="0" smtClean="0"/>
              <a:t>?</a:t>
            </a:r>
            <a:endParaRPr lang="en-US" sz="2250" dirty="0"/>
          </a:p>
          <a:p>
            <a:pPr marL="723900" indent="-723900">
              <a:buClr>
                <a:srgbClr val="0070C0"/>
              </a:buClr>
              <a:buSzPct val="80000"/>
            </a:pPr>
            <a:r>
              <a:rPr lang="en-US" sz="2250" b="1" dirty="0"/>
              <a:t>9.18</a:t>
            </a:r>
            <a:r>
              <a:rPr lang="en-US" sz="2250" dirty="0"/>
              <a:t> </a:t>
            </a:r>
            <a:r>
              <a:rPr lang="en-US" sz="2250" dirty="0" smtClean="0"/>
              <a:t>	Explain </a:t>
            </a:r>
            <a:r>
              <a:rPr lang="en-US" sz="2250" dirty="0"/>
              <a:t>what makes your heart </a:t>
            </a:r>
            <a:r>
              <a:rPr lang="en-US" sz="2250" dirty="0" smtClean="0"/>
              <a:t>beat faster </a:t>
            </a:r>
            <a:r>
              <a:rPr lang="en-US" sz="2250" dirty="0"/>
              <a:t>when you exercise.</a:t>
            </a:r>
          </a:p>
          <a:p>
            <a:pPr marL="723900" indent="-723900">
              <a:buClr>
                <a:srgbClr val="0070C0"/>
              </a:buClr>
              <a:buSzPct val="80000"/>
            </a:pPr>
            <a:r>
              <a:rPr lang="en-US" sz="2250" b="1" dirty="0"/>
              <a:t>9.19</a:t>
            </a:r>
            <a:r>
              <a:rPr lang="en-US" sz="2250" dirty="0"/>
              <a:t> </a:t>
            </a:r>
            <a:r>
              <a:rPr lang="en-US" sz="2250" dirty="0" smtClean="0"/>
              <a:t>	Describe </a:t>
            </a:r>
            <a:r>
              <a:rPr lang="en-US" sz="2250" dirty="0"/>
              <a:t>and explain the action </a:t>
            </a:r>
            <a:r>
              <a:rPr lang="en-US" sz="2250" dirty="0" smtClean="0"/>
              <a:t>of the </a:t>
            </a:r>
            <a:r>
              <a:rPr lang="en-US" sz="2250" dirty="0"/>
              <a:t>atrioventricular valves </a:t>
            </a:r>
            <a:r>
              <a:rPr lang="en-US" sz="2250" dirty="0" smtClean="0"/>
              <a:t>during ventricular </a:t>
            </a:r>
            <a:r>
              <a:rPr lang="en-US" sz="2250" dirty="0"/>
              <a:t>systole</a:t>
            </a:r>
            <a:r>
              <a:rPr lang="en-US" sz="2250" dirty="0" smtClean="0"/>
              <a:t>.</a:t>
            </a:r>
            <a:endParaRPr lang="en-US" sz="2250" dirty="0"/>
          </a:p>
        </p:txBody>
      </p:sp>
      <p:sp>
        <p:nvSpPr>
          <p:cNvPr id="11" name="Oval 10"/>
          <p:cNvSpPr/>
          <p:nvPr/>
        </p:nvSpPr>
        <p:spPr>
          <a:xfrm>
            <a:off x="8473374" y="1056773"/>
            <a:ext cx="504056" cy="504056"/>
          </a:xfrm>
          <a:prstGeom prst="ellipse">
            <a:avLst/>
          </a:prstGeom>
          <a:gradFill>
            <a:gsLst>
              <a:gs pos="0">
                <a:schemeClr val="accent1">
                  <a:lumMod val="5000"/>
                  <a:lumOff val="95000"/>
                </a:schemeClr>
              </a:gs>
              <a:gs pos="47000">
                <a:srgbClr val="92D050"/>
              </a:gs>
              <a:gs pos="100000">
                <a:schemeClr val="accent5">
                  <a:lumMod val="5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4000" b="1" dirty="0" smtClean="0">
                <a:latin typeface="Cairo SF" pitchFamily="2" charset="0"/>
              </a:rPr>
              <a:t>?</a:t>
            </a:r>
            <a:endParaRPr lang="en-GB" b="1" dirty="0">
              <a:latin typeface="Cairo SF" pitchFamily="2" charset="0"/>
            </a:endParaRPr>
          </a:p>
        </p:txBody>
      </p:sp>
      <p:sp>
        <p:nvSpPr>
          <p:cNvPr id="6" name="TextBox 5">
            <a:hlinkClick r:id="rId3" action="ppaction://hlinksldjump"/>
          </p:cNvPr>
          <p:cNvSpPr txBox="1"/>
          <p:nvPr/>
        </p:nvSpPr>
        <p:spPr>
          <a:xfrm>
            <a:off x="8244408" y="2237963"/>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260924735"/>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900" dirty="0" smtClean="0"/>
              <a:t>9.3 </a:t>
            </a:r>
            <a:r>
              <a:rPr lang="en-US" sz="3900" dirty="0"/>
              <a:t>– </a:t>
            </a:r>
            <a:r>
              <a:rPr lang="en-US" sz="3900" dirty="0" smtClean="0"/>
              <a:t>Blood Vessels - Questions</a:t>
            </a:r>
            <a:endParaRPr lang="en-US" sz="3900" dirty="0"/>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114</a:t>
            </a:r>
            <a:endParaRPr lang="en-GB" sz="1200" b="1" dirty="0">
              <a:latin typeface="Arial" panose="020B0604020202020204" pitchFamily="34" charset="0"/>
              <a:cs typeface="Arial" panose="020B0604020202020204" pitchFamily="34" charset="0"/>
            </a:endParaRPr>
          </a:p>
        </p:txBody>
      </p:sp>
      <p:sp>
        <p:nvSpPr>
          <p:cNvPr id="8" name="Rectangle 7"/>
          <p:cNvSpPr/>
          <p:nvPr/>
        </p:nvSpPr>
        <p:spPr>
          <a:xfrm>
            <a:off x="200856" y="4467434"/>
            <a:ext cx="4284240" cy="400110"/>
          </a:xfrm>
          <a:prstGeom prst="rect">
            <a:avLst/>
          </a:prstGeom>
        </p:spPr>
        <p:txBody>
          <a:bodyPr wrap="square">
            <a:spAutoFit/>
          </a:bodyPr>
          <a:lstStyle/>
          <a:p>
            <a:pPr marL="342900" indent="-342900">
              <a:buClr>
                <a:srgbClr val="C00000"/>
              </a:buClr>
              <a:buSzPct val="80000"/>
              <a:buFont typeface="Arial" panose="020B0604020202020204" pitchFamily="34" charset="0"/>
              <a:buChar char="▲"/>
            </a:pPr>
            <a:r>
              <a:rPr lang="en-US" sz="2000" b="1" dirty="0" smtClean="0"/>
              <a:t>Figure 9.14 </a:t>
            </a:r>
            <a:r>
              <a:rPr lang="en-US" sz="2000" dirty="0" smtClean="0"/>
              <a:t>– A capillary network</a:t>
            </a:r>
            <a:endParaRPr lang="en-GB" sz="2000" dirty="0"/>
          </a:p>
        </p:txBody>
      </p:sp>
      <p:pic>
        <p:nvPicPr>
          <p:cNvPr id="2" name="Picture 2" descr="Image result for capillary network"/>
          <p:cNvPicPr>
            <a:picLocks noChangeAspect="1" noChangeArrowheads="1"/>
          </p:cNvPicPr>
          <p:nvPr/>
        </p:nvPicPr>
        <p:blipFill rotWithShape="1">
          <a:blip r:embed="rId3">
            <a:extLst>
              <a:ext uri="{28A0092B-C50C-407E-A947-70E740481C1C}">
                <a14:useLocalDpi xmlns:a14="http://schemas.microsoft.com/office/drawing/2010/main" val="0"/>
              </a:ext>
            </a:extLst>
          </a:blip>
          <a:srcRect l="1187" t="2868" r="4720" b="6136"/>
          <a:stretch/>
        </p:blipFill>
        <p:spPr bwMode="auto">
          <a:xfrm>
            <a:off x="215752" y="1196752"/>
            <a:ext cx="4428256" cy="328034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rotWithShape="1">
          <a:blip r:embed="rId4"/>
          <a:srcRect l="5114" r="1963" b="719"/>
          <a:stretch/>
        </p:blipFill>
        <p:spPr>
          <a:xfrm>
            <a:off x="4824264" y="1196752"/>
            <a:ext cx="4068216" cy="3270682"/>
          </a:xfrm>
          <a:prstGeom prst="rect">
            <a:avLst/>
          </a:prstGeom>
        </p:spPr>
      </p:pic>
      <p:sp>
        <p:nvSpPr>
          <p:cNvPr id="9" name="Rectangle 8"/>
          <p:cNvSpPr/>
          <p:nvPr/>
        </p:nvSpPr>
        <p:spPr>
          <a:xfrm>
            <a:off x="4824264" y="4509120"/>
            <a:ext cx="4031976" cy="1015663"/>
          </a:xfrm>
          <a:prstGeom prst="rect">
            <a:avLst/>
          </a:prstGeom>
        </p:spPr>
        <p:txBody>
          <a:bodyPr wrap="square">
            <a:spAutoFit/>
          </a:bodyPr>
          <a:lstStyle/>
          <a:p>
            <a:pPr indent="361950">
              <a:buClr>
                <a:srgbClr val="C00000"/>
              </a:buClr>
              <a:buSzPct val="80000"/>
              <a:buFont typeface="Arial" panose="020B0604020202020204" pitchFamily="34" charset="0"/>
              <a:buChar char="▲"/>
            </a:pPr>
            <a:r>
              <a:rPr lang="en-US" sz="2000" b="1" dirty="0" smtClean="0"/>
              <a:t>Figure 9.15 </a:t>
            </a:r>
            <a:r>
              <a:rPr lang="en-US" sz="2000" dirty="0"/>
              <a:t>– A capillary, shown in blue, snakes its way through muscle </a:t>
            </a:r>
            <a:r>
              <a:rPr lang="en-US" sz="2000" dirty="0" smtClean="0"/>
              <a:t>tissue (x </a:t>
            </a:r>
            <a:r>
              <a:rPr lang="en-US" sz="2000" dirty="0"/>
              <a:t>600).</a:t>
            </a:r>
            <a:endParaRPr lang="en-GB" sz="2000" dirty="0"/>
          </a:p>
        </p:txBody>
      </p:sp>
      <p:sp>
        <p:nvSpPr>
          <p:cNvPr id="12" name="TextBox 11">
            <a:hlinkClick r:id="rId5" action="ppaction://hlinkfile"/>
          </p:cNvPr>
          <p:cNvSpPr txBox="1"/>
          <p:nvPr/>
        </p:nvSpPr>
        <p:spPr>
          <a:xfrm>
            <a:off x="1247325" y="5524783"/>
            <a:ext cx="2191302" cy="954107"/>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sz="2800" b="1" dirty="0" smtClean="0"/>
              <a:t>Capillaries, </a:t>
            </a:r>
            <a:br>
              <a:rPr lang="en-GB" sz="2800" b="1" dirty="0" smtClean="0"/>
            </a:br>
            <a:r>
              <a:rPr lang="en-GB" sz="2800" b="1" dirty="0" smtClean="0"/>
              <a:t>Network</a:t>
            </a:r>
            <a:endParaRPr lang="en-GB" sz="2800" b="1" dirty="0"/>
          </a:p>
        </p:txBody>
      </p:sp>
      <p:sp>
        <p:nvSpPr>
          <p:cNvPr id="10" name="TextBox 9">
            <a:hlinkClick r:id="rId6" action="ppaction://hlinksldjump"/>
          </p:cNvPr>
          <p:cNvSpPr txBox="1"/>
          <p:nvPr/>
        </p:nvSpPr>
        <p:spPr>
          <a:xfrm>
            <a:off x="8388424" y="5949280"/>
            <a:ext cx="504056" cy="830997"/>
          </a:xfrm>
          <a:prstGeom prst="rect">
            <a:avLst/>
          </a:prstGeom>
          <a:noFill/>
        </p:spPr>
        <p:txBody>
          <a:bodyPr wrap="squar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240315486"/>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900" dirty="0" smtClean="0"/>
              <a:t>9.3 </a:t>
            </a:r>
            <a:r>
              <a:rPr lang="en-US" sz="3900" dirty="0"/>
              <a:t>– </a:t>
            </a:r>
            <a:r>
              <a:rPr lang="en-US" sz="3900" dirty="0" smtClean="0"/>
              <a:t>Blood Vessels - Veins</a:t>
            </a:r>
            <a:endParaRPr lang="en-US" sz="3900" dirty="0"/>
          </a:p>
        </p:txBody>
      </p:sp>
      <p:sp>
        <p:nvSpPr>
          <p:cNvPr id="34" name="Rectangle 33"/>
          <p:cNvSpPr/>
          <p:nvPr/>
        </p:nvSpPr>
        <p:spPr>
          <a:xfrm>
            <a:off x="179513" y="1124744"/>
            <a:ext cx="5544615" cy="5632311"/>
          </a:xfrm>
          <a:prstGeom prst="rect">
            <a:avLst/>
          </a:prstGeom>
        </p:spPr>
        <p:txBody>
          <a:bodyPr wrap="square">
            <a:spAutoFit/>
          </a:bodyPr>
          <a:lstStyle/>
          <a:p>
            <a:pPr>
              <a:buClr>
                <a:srgbClr val="0070C0"/>
              </a:buClr>
              <a:buSzPct val="80000"/>
            </a:pPr>
            <a:r>
              <a:rPr lang="en-US" sz="2000" b="1" dirty="0">
                <a:solidFill>
                  <a:srgbClr val="C00000"/>
                </a:solidFill>
              </a:rPr>
              <a:t>Veins</a:t>
            </a:r>
          </a:p>
          <a:p>
            <a:pPr marL="276225" indent="-276225">
              <a:buClr>
                <a:srgbClr val="0070C0"/>
              </a:buClr>
              <a:buSzPct val="80000"/>
              <a:buFont typeface="Wingdings 3" panose="05040102010807070707" pitchFamily="18" charset="2"/>
              <a:buChar char=""/>
            </a:pPr>
            <a:r>
              <a:rPr lang="en-US" sz="2000" dirty="0"/>
              <a:t>The capillaries gradually join up again to form veins. By the time the blood gets to the veins, it is at a much lower pressure than it was in the arteries. The blood flows more slowly and smoothly now. There is no need for veins to have such thick, strong, elastic walls.</a:t>
            </a:r>
          </a:p>
          <a:p>
            <a:pPr marL="276225" indent="-276225">
              <a:buClr>
                <a:srgbClr val="0070C0"/>
              </a:buClr>
              <a:buSzPct val="80000"/>
              <a:buFont typeface="Wingdings 3" panose="05040102010807070707" pitchFamily="18" charset="2"/>
              <a:buChar char=""/>
            </a:pPr>
            <a:r>
              <a:rPr lang="en-US" sz="2000" dirty="0"/>
              <a:t>If the veins were narrow, this would slow down the blood even more. To help keep the blood moving easily through them, the space inside the veins, called the lumen, is much wider than the lumen of the arteries.</a:t>
            </a:r>
          </a:p>
          <a:p>
            <a:pPr marL="276225" indent="-276225">
              <a:buClr>
                <a:srgbClr val="0070C0"/>
              </a:buClr>
              <a:buSzPct val="80000"/>
              <a:buFont typeface="Wingdings 3" panose="05040102010807070707" pitchFamily="18" charset="2"/>
              <a:buChar char=""/>
            </a:pPr>
            <a:r>
              <a:rPr lang="en-US" sz="2000" dirty="0"/>
              <a:t>Veins have valves in them to stop the blood flowing backwards (Figure 9.16). Valves are not needed in the arteries, because the force of the heart beat keeps blood moving forwards through them.</a:t>
            </a:r>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115</a:t>
            </a:r>
            <a:endParaRPr lang="en-GB" sz="1200" b="1" dirty="0">
              <a:latin typeface="Arial" panose="020B0604020202020204" pitchFamily="34" charset="0"/>
              <a:cs typeface="Arial" panose="020B0604020202020204" pitchFamily="34" charset="0"/>
            </a:endParaRPr>
          </a:p>
        </p:txBody>
      </p:sp>
      <p:sp>
        <p:nvSpPr>
          <p:cNvPr id="8" name="Rectangle 7"/>
          <p:cNvSpPr/>
          <p:nvPr/>
        </p:nvSpPr>
        <p:spPr>
          <a:xfrm>
            <a:off x="5724128" y="3861048"/>
            <a:ext cx="3168352" cy="830997"/>
          </a:xfrm>
          <a:prstGeom prst="rect">
            <a:avLst/>
          </a:prstGeom>
        </p:spPr>
        <p:txBody>
          <a:bodyPr wrap="square">
            <a:spAutoFit/>
          </a:bodyPr>
          <a:lstStyle/>
          <a:p>
            <a:pPr indent="276225">
              <a:buClr>
                <a:srgbClr val="C00000"/>
              </a:buClr>
              <a:buSzPct val="80000"/>
              <a:buFont typeface="Arial" panose="020B0604020202020204" pitchFamily="34" charset="0"/>
              <a:buChar char="▲"/>
            </a:pPr>
            <a:r>
              <a:rPr lang="en-US" sz="1600" b="1" dirty="0" smtClean="0"/>
              <a:t>Figure 9.16 </a:t>
            </a:r>
            <a:r>
              <a:rPr lang="en-US" sz="1600" dirty="0"/>
              <a:t>- Valves in a vein: the valves are like pockets set in the wall </a:t>
            </a:r>
            <a:r>
              <a:rPr lang="en-US" sz="1600" dirty="0" smtClean="0"/>
              <a:t>of the vein</a:t>
            </a:r>
            <a:r>
              <a:rPr lang="en-US" sz="1600" dirty="0"/>
              <a:t>..</a:t>
            </a:r>
            <a:endParaRPr lang="en-GB" sz="1600" dirty="0"/>
          </a:p>
        </p:txBody>
      </p:sp>
      <p:pic>
        <p:nvPicPr>
          <p:cNvPr id="2" name="Picture 1"/>
          <p:cNvPicPr>
            <a:picLocks noChangeAspect="1"/>
          </p:cNvPicPr>
          <p:nvPr/>
        </p:nvPicPr>
        <p:blipFill rotWithShape="1">
          <a:blip r:embed="rId3">
            <a:lum bright="-47000" contrast="75000"/>
          </a:blip>
          <a:srcRect l="9051" t="28990" r="52362" b="12182"/>
          <a:stretch/>
        </p:blipFill>
        <p:spPr>
          <a:xfrm>
            <a:off x="5724128" y="1124744"/>
            <a:ext cx="3168352" cy="2715731"/>
          </a:xfrm>
          <a:prstGeom prst="rect">
            <a:avLst/>
          </a:prstGeom>
        </p:spPr>
      </p:pic>
      <p:pic>
        <p:nvPicPr>
          <p:cNvPr id="6146" name="Picture 2" descr="Image result for vein valv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24128" y="4725145"/>
            <a:ext cx="3168352" cy="1872208"/>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hlinkClick r:id="rId5" action="ppaction://hlinksldjump"/>
          </p:cNvPr>
          <p:cNvSpPr txBox="1"/>
          <p:nvPr/>
        </p:nvSpPr>
        <p:spPr>
          <a:xfrm>
            <a:off x="8388424" y="3390091"/>
            <a:ext cx="504056" cy="830997"/>
          </a:xfrm>
          <a:prstGeom prst="rect">
            <a:avLst/>
          </a:prstGeom>
          <a:noFill/>
        </p:spPr>
        <p:txBody>
          <a:bodyPr wrap="squar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936031565"/>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900" dirty="0" smtClean="0"/>
              <a:t>9.3 </a:t>
            </a:r>
            <a:r>
              <a:rPr lang="en-US" sz="3900" dirty="0"/>
              <a:t>– </a:t>
            </a:r>
            <a:r>
              <a:rPr lang="en-US" sz="3900" dirty="0" smtClean="0"/>
              <a:t>Blood Vessels - Veins</a:t>
            </a:r>
            <a:endParaRPr lang="en-US" sz="3900" dirty="0"/>
          </a:p>
        </p:txBody>
      </p:sp>
      <p:sp>
        <p:nvSpPr>
          <p:cNvPr id="34" name="Rectangle 33"/>
          <p:cNvSpPr/>
          <p:nvPr/>
        </p:nvSpPr>
        <p:spPr>
          <a:xfrm>
            <a:off x="179513" y="1124744"/>
            <a:ext cx="5544615" cy="5638467"/>
          </a:xfrm>
          <a:prstGeom prst="rect">
            <a:avLst/>
          </a:prstGeom>
        </p:spPr>
        <p:txBody>
          <a:bodyPr wrap="square">
            <a:spAutoFit/>
          </a:bodyPr>
          <a:lstStyle/>
          <a:p>
            <a:pPr>
              <a:buClr>
                <a:srgbClr val="0070C0"/>
              </a:buClr>
              <a:buSzPct val="80000"/>
            </a:pPr>
            <a:r>
              <a:rPr lang="en-US" sz="2120" b="1" dirty="0">
                <a:solidFill>
                  <a:srgbClr val="C00000"/>
                </a:solidFill>
              </a:rPr>
              <a:t>Veins</a:t>
            </a:r>
          </a:p>
          <a:p>
            <a:pPr marL="361950" indent="-361950">
              <a:buClr>
                <a:srgbClr val="0070C0"/>
              </a:buClr>
              <a:buSzPct val="80000"/>
              <a:buFont typeface="Wingdings 3" panose="05040102010807070707" pitchFamily="18" charset="2"/>
              <a:buChar char=""/>
            </a:pPr>
            <a:r>
              <a:rPr lang="en-US" sz="2120" dirty="0"/>
              <a:t>Blood is also kept moving in the veins by the contraction of muscles around them (Figure 9.16). The large veins in your legs are squeezed by your leg muscles when you walk. This helps to push the blood back up to your heart. </a:t>
            </a:r>
            <a:endParaRPr lang="en-US" sz="2120" dirty="0" smtClean="0"/>
          </a:p>
          <a:p>
            <a:pPr marL="361950" indent="-361950">
              <a:buClr>
                <a:srgbClr val="0070C0"/>
              </a:buClr>
              <a:buSzPct val="80000"/>
              <a:buFont typeface="Wingdings 3" panose="05040102010807070707" pitchFamily="18" charset="2"/>
              <a:buChar char=""/>
            </a:pPr>
            <a:r>
              <a:rPr lang="en-US" sz="2120" dirty="0" smtClean="0"/>
              <a:t>If </a:t>
            </a:r>
            <a:r>
              <a:rPr lang="en-US" sz="2120" dirty="0"/>
              <a:t>a person is confined to bed for a long time, then there is a danger that the blood in these veins will not be kept moving. </a:t>
            </a:r>
            <a:endParaRPr lang="en-US" sz="2120" dirty="0" smtClean="0"/>
          </a:p>
          <a:p>
            <a:pPr marL="361950" indent="-361950">
              <a:buClr>
                <a:srgbClr val="0070C0"/>
              </a:buClr>
              <a:buSzPct val="80000"/>
              <a:buFont typeface="Wingdings 3" panose="05040102010807070707" pitchFamily="18" charset="2"/>
              <a:buChar char=""/>
            </a:pPr>
            <a:r>
              <a:rPr lang="en-US" sz="2120" dirty="0" smtClean="0"/>
              <a:t>A </a:t>
            </a:r>
            <a:r>
              <a:rPr lang="en-US" sz="2120" dirty="0"/>
              <a:t>clot may form in them, called a thrombosis. If the clot is carried to the lungs, it could get stuck in the arterioles. This is called a pulmonary embolism, and it may prevent the circulation reaching part of the lungs. In serious cases, this can cause death</a:t>
            </a:r>
            <a:r>
              <a:rPr lang="en-US" sz="2120" dirty="0" smtClean="0"/>
              <a:t>.</a:t>
            </a:r>
            <a:endParaRPr lang="en-US" sz="2120" dirty="0"/>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115</a:t>
            </a:r>
            <a:endParaRPr lang="en-GB" sz="1200" b="1" dirty="0">
              <a:latin typeface="Arial" panose="020B0604020202020204" pitchFamily="34" charset="0"/>
              <a:cs typeface="Arial" panose="020B0604020202020204" pitchFamily="34" charset="0"/>
            </a:endParaRPr>
          </a:p>
        </p:txBody>
      </p:sp>
      <p:sp>
        <p:nvSpPr>
          <p:cNvPr id="8" name="Rectangle 7"/>
          <p:cNvSpPr/>
          <p:nvPr/>
        </p:nvSpPr>
        <p:spPr>
          <a:xfrm>
            <a:off x="5724128" y="3861048"/>
            <a:ext cx="3168352" cy="830997"/>
          </a:xfrm>
          <a:prstGeom prst="rect">
            <a:avLst/>
          </a:prstGeom>
        </p:spPr>
        <p:txBody>
          <a:bodyPr wrap="square">
            <a:spAutoFit/>
          </a:bodyPr>
          <a:lstStyle/>
          <a:p>
            <a:pPr indent="276225">
              <a:buClr>
                <a:srgbClr val="C00000"/>
              </a:buClr>
              <a:buSzPct val="80000"/>
              <a:buFont typeface="Arial" panose="020B0604020202020204" pitchFamily="34" charset="0"/>
              <a:buChar char="▲"/>
            </a:pPr>
            <a:r>
              <a:rPr lang="en-US" sz="1600" b="1" dirty="0" smtClean="0"/>
              <a:t>Figure 9.16 </a:t>
            </a:r>
            <a:r>
              <a:rPr lang="en-US" sz="1600" dirty="0"/>
              <a:t>- Valves in a vein: the valves are like pockets set in the wall </a:t>
            </a:r>
            <a:r>
              <a:rPr lang="en-US" sz="1600" dirty="0" smtClean="0"/>
              <a:t>of the vein</a:t>
            </a:r>
            <a:r>
              <a:rPr lang="en-US" sz="1600" dirty="0"/>
              <a:t>..</a:t>
            </a:r>
            <a:endParaRPr lang="en-GB" sz="1600" dirty="0"/>
          </a:p>
        </p:txBody>
      </p:sp>
      <p:pic>
        <p:nvPicPr>
          <p:cNvPr id="2" name="Picture 1"/>
          <p:cNvPicPr>
            <a:picLocks noChangeAspect="1"/>
          </p:cNvPicPr>
          <p:nvPr/>
        </p:nvPicPr>
        <p:blipFill rotWithShape="1">
          <a:blip r:embed="rId3">
            <a:lum bright="-47000" contrast="75000"/>
          </a:blip>
          <a:srcRect l="9051" t="28990" r="52362" b="12182"/>
          <a:stretch/>
        </p:blipFill>
        <p:spPr>
          <a:xfrm>
            <a:off x="5724128" y="1124744"/>
            <a:ext cx="3168352" cy="2715731"/>
          </a:xfrm>
          <a:prstGeom prst="rect">
            <a:avLst/>
          </a:prstGeom>
        </p:spPr>
      </p:pic>
      <p:pic>
        <p:nvPicPr>
          <p:cNvPr id="6146" name="Picture 2" descr="Image result for vein valv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24128" y="4725145"/>
            <a:ext cx="3168352" cy="1872208"/>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hlinkClick r:id="rId5" action="ppaction://hlinksldjump"/>
          </p:cNvPr>
          <p:cNvSpPr txBox="1"/>
          <p:nvPr/>
        </p:nvSpPr>
        <p:spPr>
          <a:xfrm>
            <a:off x="8388424" y="3390091"/>
            <a:ext cx="504056" cy="830997"/>
          </a:xfrm>
          <a:prstGeom prst="rect">
            <a:avLst/>
          </a:prstGeom>
          <a:noFill/>
        </p:spPr>
        <p:txBody>
          <a:bodyPr wrap="squar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836981803"/>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900" dirty="0" smtClean="0"/>
              <a:t>9.3 </a:t>
            </a:r>
            <a:r>
              <a:rPr lang="en-US" sz="3900" dirty="0"/>
              <a:t>– </a:t>
            </a:r>
            <a:r>
              <a:rPr lang="en-US" sz="3900" dirty="0" smtClean="0"/>
              <a:t>Blood Vessels - Veins</a:t>
            </a:r>
            <a:endParaRPr lang="en-US" sz="3900" dirty="0"/>
          </a:p>
        </p:txBody>
      </p:sp>
      <p:sp>
        <p:nvSpPr>
          <p:cNvPr id="34" name="Rectangle 33"/>
          <p:cNvSpPr/>
          <p:nvPr/>
        </p:nvSpPr>
        <p:spPr>
          <a:xfrm>
            <a:off x="107504" y="1157381"/>
            <a:ext cx="4968552" cy="1397306"/>
          </a:xfrm>
          <a:prstGeom prst="rect">
            <a:avLst/>
          </a:prstGeom>
        </p:spPr>
        <p:txBody>
          <a:bodyPr wrap="square">
            <a:spAutoFit/>
          </a:bodyPr>
          <a:lstStyle/>
          <a:p>
            <a:pPr>
              <a:buClr>
                <a:srgbClr val="0070C0"/>
              </a:buClr>
              <a:buSzPct val="80000"/>
            </a:pPr>
            <a:r>
              <a:rPr lang="en-US" sz="2120" b="1" dirty="0" smtClean="0">
                <a:solidFill>
                  <a:srgbClr val="C00000"/>
                </a:solidFill>
              </a:rPr>
              <a:t>Naming </a:t>
            </a:r>
            <a:r>
              <a:rPr lang="en-US" sz="2120" b="1" dirty="0">
                <a:solidFill>
                  <a:srgbClr val="C00000"/>
                </a:solidFill>
              </a:rPr>
              <a:t>blood vessels</a:t>
            </a:r>
          </a:p>
          <a:p>
            <a:pPr marL="361950" indent="-361950">
              <a:buClr>
                <a:srgbClr val="0070C0"/>
              </a:buClr>
              <a:buSzPct val="80000"/>
              <a:buFont typeface="Wingdings 3" panose="05040102010807070707" pitchFamily="18" charset="2"/>
              <a:buChar char=""/>
            </a:pPr>
            <a:r>
              <a:rPr lang="en-US" sz="2120" dirty="0"/>
              <a:t>Figures 9.17 and 9.18 illustrate the positions of the main arteries and veins in the body.</a:t>
            </a:r>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115</a:t>
            </a:r>
            <a:endParaRPr lang="en-GB" sz="1200" b="1" dirty="0">
              <a:latin typeface="Arial" panose="020B0604020202020204" pitchFamily="34" charset="0"/>
              <a:cs typeface="Arial" panose="020B0604020202020204" pitchFamily="34" charset="0"/>
            </a:endParaRPr>
          </a:p>
        </p:txBody>
      </p:sp>
      <p:sp>
        <p:nvSpPr>
          <p:cNvPr id="8" name="Rectangle 7"/>
          <p:cNvSpPr/>
          <p:nvPr/>
        </p:nvSpPr>
        <p:spPr>
          <a:xfrm>
            <a:off x="179512" y="2564904"/>
            <a:ext cx="4896544" cy="707886"/>
          </a:xfrm>
          <a:prstGeom prst="rect">
            <a:avLst/>
          </a:prstGeom>
        </p:spPr>
        <p:txBody>
          <a:bodyPr wrap="square">
            <a:spAutoFit/>
          </a:bodyPr>
          <a:lstStyle/>
          <a:p>
            <a:pPr indent="268288">
              <a:buClr>
                <a:srgbClr val="C00000"/>
              </a:buClr>
              <a:buSzPct val="80000"/>
              <a:buFont typeface="Arial" panose="020B0604020202020204" pitchFamily="34" charset="0"/>
              <a:buChar char="►"/>
            </a:pPr>
            <a:r>
              <a:rPr lang="en-US" sz="2000" b="1" dirty="0" smtClean="0"/>
              <a:t>Figure 9.17 </a:t>
            </a:r>
            <a:r>
              <a:rPr lang="en-US" sz="2000" dirty="0" smtClean="0"/>
              <a:t>– Plan of the main blood vessels in the human body</a:t>
            </a:r>
            <a:endParaRPr lang="en-GB" sz="2000" dirty="0"/>
          </a:p>
        </p:txBody>
      </p:sp>
      <p:pic>
        <p:nvPicPr>
          <p:cNvPr id="7170" name="Picture 2" descr="Picture"/>
          <p:cNvPicPr>
            <a:picLocks noChangeAspect="1" noChangeArrowheads="1"/>
          </p:cNvPicPr>
          <p:nvPr/>
        </p:nvPicPr>
        <p:blipFill rotWithShape="1">
          <a:blip r:embed="rId3">
            <a:lum bright="-47000" contrast="75000"/>
            <a:extLst>
              <a:ext uri="{28A0092B-C50C-407E-A947-70E740481C1C}">
                <a14:useLocalDpi xmlns:a14="http://schemas.microsoft.com/office/drawing/2010/main" val="0"/>
              </a:ext>
            </a:extLst>
          </a:blip>
          <a:srcRect l="-283" t="713" r="1400" b="1501"/>
          <a:stretch/>
        </p:blipFill>
        <p:spPr bwMode="auto">
          <a:xfrm>
            <a:off x="5220072" y="1124744"/>
            <a:ext cx="3672408" cy="5508612"/>
          </a:xfrm>
          <a:prstGeom prst="rect">
            <a:avLst/>
          </a:prstGeom>
          <a:extLst>
            <a:ext uri="{909E8E84-426E-40DD-AFC4-6F175D3DCCD1}">
              <a14:hiddenFill xmlns:a14="http://schemas.microsoft.com/office/drawing/2010/main">
                <a:solidFill>
                  <a:srgbClr val="FFFFFF"/>
                </a:solidFill>
              </a14:hiddenFill>
            </a:ext>
          </a:extLst>
        </p:spPr>
      </p:pic>
      <p:pic>
        <p:nvPicPr>
          <p:cNvPr id="7172" name="Picture 4" descr="Related image"/>
          <p:cNvPicPr>
            <a:picLocks noChangeAspect="1" noChangeArrowheads="1"/>
          </p:cNvPicPr>
          <p:nvPr/>
        </p:nvPicPr>
        <p:blipFill rotWithShape="1">
          <a:blip r:embed="rId4">
            <a:extLst>
              <a:ext uri="{28A0092B-C50C-407E-A947-70E740481C1C}">
                <a14:useLocalDpi xmlns:a14="http://schemas.microsoft.com/office/drawing/2010/main" val="0"/>
              </a:ext>
            </a:extLst>
          </a:blip>
          <a:srcRect t="7934"/>
          <a:stretch/>
        </p:blipFill>
        <p:spPr bwMode="auto">
          <a:xfrm>
            <a:off x="899592" y="3284983"/>
            <a:ext cx="3672408" cy="3381053"/>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hlinkClick r:id="rId5" action="ppaction://hlinksldjump"/>
          </p:cNvPr>
          <p:cNvSpPr txBox="1"/>
          <p:nvPr/>
        </p:nvSpPr>
        <p:spPr>
          <a:xfrm>
            <a:off x="8316416" y="5805264"/>
            <a:ext cx="504056" cy="830997"/>
          </a:xfrm>
          <a:prstGeom prst="rect">
            <a:avLst/>
          </a:prstGeom>
          <a:noFill/>
        </p:spPr>
        <p:txBody>
          <a:bodyPr wrap="squar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792043484"/>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900" dirty="0" smtClean="0"/>
              <a:t>9.3 </a:t>
            </a:r>
            <a:r>
              <a:rPr lang="en-US" sz="3900" dirty="0"/>
              <a:t>– </a:t>
            </a:r>
            <a:r>
              <a:rPr lang="en-US" sz="3900" dirty="0" smtClean="0"/>
              <a:t>Blood Vessels - Veins</a:t>
            </a:r>
            <a:endParaRPr lang="en-US" sz="3900" dirty="0"/>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116</a:t>
            </a:r>
            <a:endParaRPr lang="en-GB" sz="1200" b="1" dirty="0">
              <a:latin typeface="Arial" panose="020B0604020202020204" pitchFamily="34" charset="0"/>
              <a:cs typeface="Arial" panose="020B0604020202020204" pitchFamily="34" charset="0"/>
            </a:endParaRPr>
          </a:p>
        </p:txBody>
      </p:sp>
      <p:sp>
        <p:nvSpPr>
          <p:cNvPr id="8" name="Rectangle 7"/>
          <p:cNvSpPr/>
          <p:nvPr/>
        </p:nvSpPr>
        <p:spPr>
          <a:xfrm>
            <a:off x="179512" y="1628800"/>
            <a:ext cx="2016224" cy="1554272"/>
          </a:xfrm>
          <a:prstGeom prst="rect">
            <a:avLst/>
          </a:prstGeom>
        </p:spPr>
        <p:txBody>
          <a:bodyPr wrap="square">
            <a:spAutoFit/>
          </a:bodyPr>
          <a:lstStyle/>
          <a:p>
            <a:pPr indent="268288">
              <a:buClr>
                <a:srgbClr val="C00000"/>
              </a:buClr>
              <a:buSzPct val="80000"/>
              <a:buFont typeface="Arial" panose="020B0604020202020204" pitchFamily="34" charset="0"/>
              <a:buChar char="►"/>
            </a:pPr>
            <a:r>
              <a:rPr lang="en-US" sz="1900" b="1" dirty="0" smtClean="0"/>
              <a:t>Figure 9.18 </a:t>
            </a:r>
            <a:r>
              <a:rPr lang="en-US" sz="1900" dirty="0"/>
              <a:t>– The main arteries and veins in the human body.</a:t>
            </a:r>
            <a:endParaRPr lang="en-GB" sz="1900" dirty="0"/>
          </a:p>
        </p:txBody>
      </p:sp>
      <p:pic>
        <p:nvPicPr>
          <p:cNvPr id="7172" name="Picture 4" descr="Related image"/>
          <p:cNvPicPr>
            <a:picLocks noChangeAspect="1" noChangeArrowheads="1"/>
          </p:cNvPicPr>
          <p:nvPr/>
        </p:nvPicPr>
        <p:blipFill rotWithShape="1">
          <a:blip r:embed="rId3">
            <a:extLst>
              <a:ext uri="{28A0092B-C50C-407E-A947-70E740481C1C}">
                <a14:useLocalDpi xmlns:a14="http://schemas.microsoft.com/office/drawing/2010/main" val="0"/>
              </a:ext>
            </a:extLst>
          </a:blip>
          <a:srcRect t="16213"/>
          <a:stretch/>
        </p:blipFill>
        <p:spPr bwMode="auto">
          <a:xfrm>
            <a:off x="2304546" y="1124744"/>
            <a:ext cx="6587934" cy="5519896"/>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hlinkClick r:id="rId4" action="ppaction://hlinksldjump"/>
          </p:cNvPr>
          <p:cNvSpPr txBox="1"/>
          <p:nvPr/>
        </p:nvSpPr>
        <p:spPr>
          <a:xfrm>
            <a:off x="8316416" y="4941168"/>
            <a:ext cx="504056" cy="830997"/>
          </a:xfrm>
          <a:prstGeom prst="rect">
            <a:avLst/>
          </a:prstGeom>
          <a:noFill/>
        </p:spPr>
        <p:txBody>
          <a:bodyPr wrap="squar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485334674"/>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900" dirty="0" smtClean="0"/>
              <a:t>9.3 </a:t>
            </a:r>
            <a:r>
              <a:rPr lang="en-US" sz="3900" dirty="0"/>
              <a:t>– </a:t>
            </a:r>
            <a:r>
              <a:rPr lang="en-US" sz="3900" dirty="0" smtClean="0"/>
              <a:t>Blood Vessels - Veins</a:t>
            </a:r>
            <a:endParaRPr lang="en-US" sz="3900" dirty="0"/>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116</a:t>
            </a:r>
            <a:endParaRPr lang="en-GB" sz="1200" b="1"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195247385"/>
              </p:ext>
            </p:extLst>
          </p:nvPr>
        </p:nvGraphicFramePr>
        <p:xfrm>
          <a:off x="179512" y="1124744"/>
          <a:ext cx="8712970" cy="5210520"/>
        </p:xfrm>
        <a:graphic>
          <a:graphicData uri="http://schemas.openxmlformats.org/drawingml/2006/table">
            <a:tbl>
              <a:tblPr firstRow="1" bandRow="1">
                <a:tableStyleId>{5C22544A-7EE6-4342-B048-85BDC9FD1C3A}</a:tableStyleId>
              </a:tblPr>
              <a:tblGrid>
                <a:gridCol w="1224136"/>
                <a:gridCol w="1512168"/>
                <a:gridCol w="1512168"/>
                <a:gridCol w="1656184"/>
                <a:gridCol w="2808314"/>
              </a:tblGrid>
              <a:tr h="370840">
                <a:tc>
                  <a:txBody>
                    <a:bodyPr/>
                    <a:lstStyle/>
                    <a:p>
                      <a:endParaRPr lang="en-GB" sz="1700" dirty="0">
                        <a:latin typeface="Arial" panose="020B0604020202020204" pitchFamily="34" charset="0"/>
                        <a:cs typeface="Arial" panose="020B0604020202020204" pitchFamily="34" charset="0"/>
                      </a:endParaRPr>
                    </a:p>
                  </a:txBody>
                  <a:tcPr marL="36000" marR="36000" marT="36000" marB="36000">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1700" dirty="0" smtClean="0">
                          <a:latin typeface="Arial" panose="020B0604020202020204" pitchFamily="34" charset="0"/>
                          <a:cs typeface="Arial" panose="020B0604020202020204" pitchFamily="34" charset="0"/>
                        </a:rPr>
                        <a:t>Function</a:t>
                      </a:r>
                      <a:endParaRPr lang="en-GB" sz="170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r>
                        <a:rPr lang="en-GB" sz="1700" dirty="0" smtClean="0">
                          <a:latin typeface="Arial" panose="020B0604020202020204" pitchFamily="34" charset="0"/>
                          <a:cs typeface="Arial" panose="020B0604020202020204" pitchFamily="34" charset="0"/>
                        </a:rPr>
                        <a:t>Structure of wall</a:t>
                      </a:r>
                      <a:endParaRPr lang="en-GB" sz="170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r>
                        <a:rPr lang="en-GB" sz="1700" dirty="0" smtClean="0">
                          <a:latin typeface="Arial" panose="020B0604020202020204" pitchFamily="34" charset="0"/>
                          <a:cs typeface="Arial" panose="020B0604020202020204" pitchFamily="34" charset="0"/>
                        </a:rPr>
                        <a:t>Width of lumen</a:t>
                      </a:r>
                      <a:endParaRPr lang="en-GB" sz="170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r>
                        <a:rPr lang="en-GB" sz="1700" dirty="0" smtClean="0">
                          <a:latin typeface="Arial" panose="020B0604020202020204" pitchFamily="34" charset="0"/>
                          <a:cs typeface="Arial" panose="020B0604020202020204" pitchFamily="34" charset="0"/>
                        </a:rPr>
                        <a:t>How structure fits function</a:t>
                      </a:r>
                      <a:endParaRPr lang="en-GB" sz="170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70840">
                <a:tc>
                  <a:txBody>
                    <a:bodyPr/>
                    <a:lstStyle/>
                    <a:p>
                      <a:r>
                        <a:rPr lang="en-GB" sz="1700" b="1" dirty="0" smtClean="0">
                          <a:latin typeface="Arial" panose="020B0604020202020204" pitchFamily="34" charset="0"/>
                          <a:cs typeface="Arial" panose="020B0604020202020204" pitchFamily="34" charset="0"/>
                        </a:rPr>
                        <a:t>Arteries</a:t>
                      </a:r>
                      <a:endParaRPr lang="en-GB" sz="1700" b="1"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smtClean="0">
                          <a:latin typeface="Arial" panose="020B0604020202020204" pitchFamily="34" charset="0"/>
                          <a:cs typeface="Arial" panose="020B0604020202020204" pitchFamily="34" charset="0"/>
                        </a:rPr>
                        <a:t>carry blood away from the heart</a:t>
                      </a:r>
                      <a:endParaRPr lang="en-GB" sz="170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smtClean="0">
                          <a:latin typeface="Arial" panose="020B0604020202020204" pitchFamily="34" charset="0"/>
                          <a:cs typeface="Arial" panose="020B0604020202020204" pitchFamily="34" charset="0"/>
                        </a:rPr>
                        <a:t>thick and strong, containing muscles and elastic tissues</a:t>
                      </a:r>
                      <a:endParaRPr lang="en-GB" sz="170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smtClean="0">
                          <a:latin typeface="Arial" panose="020B0604020202020204" pitchFamily="34" charset="0"/>
                          <a:cs typeface="Arial" panose="020B0604020202020204" pitchFamily="34" charset="0"/>
                        </a:rPr>
                        <a:t>relatively narrow; it varies with heart beat, as it can stretch and recoil</a:t>
                      </a:r>
                      <a:endParaRPr lang="en-GB" sz="170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smtClean="0">
                          <a:latin typeface="Arial" panose="020B0604020202020204" pitchFamily="34" charset="0"/>
                          <a:cs typeface="Arial" panose="020B0604020202020204" pitchFamily="34" charset="0"/>
                        </a:rPr>
                        <a:t>strength and elasticity needed to withstand the pulsing of the blood as it is pumped through the heart</a:t>
                      </a:r>
                      <a:endParaRPr lang="en-GB" sz="170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GB" sz="1700" b="1" dirty="0" smtClean="0">
                          <a:latin typeface="Arial" panose="020B0604020202020204" pitchFamily="34" charset="0"/>
                          <a:cs typeface="Arial" panose="020B0604020202020204" pitchFamily="34" charset="0"/>
                        </a:rPr>
                        <a:t>Capillaries</a:t>
                      </a:r>
                      <a:endParaRPr lang="en-GB" sz="1700" b="1"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smtClean="0">
                          <a:latin typeface="Arial" panose="020B0604020202020204" pitchFamily="34" charset="0"/>
                          <a:cs typeface="Arial" panose="020B0604020202020204" pitchFamily="34" charset="0"/>
                        </a:rPr>
                        <a:t>supply all cells with their requirements, and take away waste products</a:t>
                      </a:r>
                      <a:endParaRPr lang="en-GB" sz="170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smtClean="0">
                          <a:latin typeface="Arial" panose="020B0604020202020204" pitchFamily="34" charset="0"/>
                          <a:cs typeface="Arial" panose="020B0604020202020204" pitchFamily="34" charset="0"/>
                        </a:rPr>
                        <a:t>very thin, only one cell thick</a:t>
                      </a:r>
                      <a:endParaRPr lang="en-GB" sz="170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smtClean="0">
                          <a:latin typeface="Arial" panose="020B0604020202020204" pitchFamily="34" charset="0"/>
                          <a:cs typeface="Arial" panose="020B0604020202020204" pitchFamily="34" charset="0"/>
                        </a:rPr>
                        <a:t>very narrow, just wide enough for a red blood cell to pass through</a:t>
                      </a:r>
                      <a:endParaRPr lang="en-GB" sz="170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smtClean="0">
                          <a:latin typeface="Arial" panose="020B0604020202020204" pitchFamily="34" charset="0"/>
                          <a:cs typeface="Arial" panose="020B0604020202020204" pitchFamily="34" charset="0"/>
                        </a:rPr>
                        <a:t>no need for strong walls, as most of the blood pressure has been lost; thin walls and narrow lumen bring blood into close contact with body tissues</a:t>
                      </a:r>
                      <a:endParaRPr lang="en-GB" sz="170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GB" sz="1700" b="1" dirty="0" smtClean="0">
                          <a:latin typeface="Arial" panose="020B0604020202020204" pitchFamily="34" charset="0"/>
                          <a:cs typeface="Arial" panose="020B0604020202020204" pitchFamily="34" charset="0"/>
                        </a:rPr>
                        <a:t>Veins</a:t>
                      </a:r>
                      <a:endParaRPr lang="en-GB" sz="1700" b="1"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smtClean="0">
                          <a:latin typeface="Arial" panose="020B0604020202020204" pitchFamily="34" charset="0"/>
                          <a:cs typeface="Arial" panose="020B0604020202020204" pitchFamily="34" charset="0"/>
                        </a:rPr>
                        <a:t>return blood to the heart</a:t>
                      </a:r>
                      <a:endParaRPr lang="en-GB" sz="170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smtClean="0">
                          <a:latin typeface="Arial" panose="020B0604020202020204" pitchFamily="34" charset="0"/>
                          <a:cs typeface="Arial" panose="020B0604020202020204" pitchFamily="34" charset="0"/>
                        </a:rPr>
                        <a:t>quite thin, containing far less muscle and elastic tissue than arteries</a:t>
                      </a:r>
                      <a:endParaRPr lang="en-GB" sz="170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700" dirty="0" smtClean="0">
                          <a:latin typeface="Arial" panose="020B0604020202020204" pitchFamily="34" charset="0"/>
                          <a:cs typeface="Arial" panose="020B0604020202020204" pitchFamily="34" charset="0"/>
                        </a:rPr>
                        <a:t>wide; contains valves</a:t>
                      </a:r>
                      <a:endParaRPr lang="en-GB" sz="170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smtClean="0">
                          <a:latin typeface="Arial" panose="020B0604020202020204" pitchFamily="34" charset="0"/>
                          <a:cs typeface="Arial" panose="020B0604020202020204" pitchFamily="34" charset="0"/>
                        </a:rPr>
                        <a:t>no need for strong walls, as most of the blood pressure has been lost; wide lumen offers less resistance to blood flow; valves prevent backflow</a:t>
                      </a:r>
                      <a:endParaRPr lang="en-GB" sz="170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5" name="Rectangle 4"/>
          <p:cNvSpPr/>
          <p:nvPr/>
        </p:nvSpPr>
        <p:spPr>
          <a:xfrm>
            <a:off x="210489" y="6335264"/>
            <a:ext cx="5259966" cy="400110"/>
          </a:xfrm>
          <a:prstGeom prst="rect">
            <a:avLst/>
          </a:prstGeom>
        </p:spPr>
        <p:txBody>
          <a:bodyPr wrap="none">
            <a:spAutoFit/>
          </a:bodyPr>
          <a:lstStyle/>
          <a:p>
            <a:pPr marL="361950" indent="-361950">
              <a:buClr>
                <a:srgbClr val="C00000"/>
              </a:buClr>
              <a:buFont typeface="Arial" panose="020B0604020202020204" pitchFamily="34" charset="0"/>
              <a:buChar char="▲"/>
            </a:pPr>
            <a:r>
              <a:rPr lang="en-US" sz="2000" b="1" dirty="0"/>
              <a:t>Table 9.1 </a:t>
            </a:r>
            <a:r>
              <a:rPr lang="en-US" sz="2000" b="1" dirty="0" smtClean="0"/>
              <a:t>- </a:t>
            </a:r>
            <a:r>
              <a:rPr lang="en-US" sz="2000" dirty="0" smtClean="0"/>
              <a:t>Arteries</a:t>
            </a:r>
            <a:r>
              <a:rPr lang="en-US" sz="2000" dirty="0"/>
              <a:t>, veins and capillaries.</a:t>
            </a:r>
            <a:endParaRPr lang="en-GB" sz="2000" dirty="0"/>
          </a:p>
        </p:txBody>
      </p:sp>
      <p:sp>
        <p:nvSpPr>
          <p:cNvPr id="6" name="TextBox 5">
            <a:hlinkClick r:id="rId3" action="ppaction://hlinksldjump"/>
          </p:cNvPr>
          <p:cNvSpPr txBox="1"/>
          <p:nvPr/>
        </p:nvSpPr>
        <p:spPr>
          <a:xfrm>
            <a:off x="8316416" y="5910371"/>
            <a:ext cx="504056" cy="830997"/>
          </a:xfrm>
          <a:prstGeom prst="rect">
            <a:avLst/>
          </a:prstGeom>
          <a:noFill/>
        </p:spPr>
        <p:txBody>
          <a:bodyPr wrap="squar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4164552428"/>
      </p:ext>
    </p:extLst>
  </p:cSld>
  <p:clrMapOvr>
    <a:masterClrMapping/>
  </p:clrMapOvr>
  <p:transition advClick="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900" dirty="0" smtClean="0"/>
              <a:t>9.3 </a:t>
            </a:r>
            <a:r>
              <a:rPr lang="en-US" sz="3900" dirty="0"/>
              <a:t>– </a:t>
            </a:r>
            <a:r>
              <a:rPr lang="en-US" sz="3900" dirty="0" smtClean="0"/>
              <a:t>Blood Vessels - Veins</a:t>
            </a:r>
            <a:endParaRPr lang="en-US" sz="3900" dirty="0"/>
          </a:p>
        </p:txBody>
      </p:sp>
      <p:sp>
        <p:nvSpPr>
          <p:cNvPr id="34" name="Rectangle 33"/>
          <p:cNvSpPr/>
          <p:nvPr/>
        </p:nvSpPr>
        <p:spPr>
          <a:xfrm>
            <a:off x="107504" y="1157381"/>
            <a:ext cx="6120680" cy="5647700"/>
          </a:xfrm>
          <a:prstGeom prst="rect">
            <a:avLst/>
          </a:prstGeom>
        </p:spPr>
        <p:txBody>
          <a:bodyPr wrap="square">
            <a:spAutoFit/>
          </a:bodyPr>
          <a:lstStyle/>
          <a:p>
            <a:pPr>
              <a:buClr>
                <a:srgbClr val="0070C0"/>
              </a:buClr>
              <a:buSzPct val="80000"/>
            </a:pPr>
            <a:r>
              <a:rPr lang="en-US" sz="1900" b="1" dirty="0" smtClean="0">
                <a:solidFill>
                  <a:srgbClr val="C00000"/>
                </a:solidFill>
              </a:rPr>
              <a:t>Naming </a:t>
            </a:r>
            <a:r>
              <a:rPr lang="en-US" sz="1900" b="1" dirty="0">
                <a:solidFill>
                  <a:srgbClr val="C00000"/>
                </a:solidFill>
              </a:rPr>
              <a:t>blood vessels</a:t>
            </a:r>
          </a:p>
          <a:p>
            <a:pPr marL="361950" indent="-361950">
              <a:buClr>
                <a:srgbClr val="0070C0"/>
              </a:buClr>
              <a:buSzPct val="80000"/>
              <a:buFont typeface="Wingdings 3" panose="05040102010807070707" pitchFamily="18" charset="2"/>
              <a:buChar char=""/>
            </a:pPr>
            <a:r>
              <a:rPr lang="en-US" sz="1900" dirty="0"/>
              <a:t>Each organ of the body, except the lungs, is supplied </a:t>
            </a:r>
            <a:r>
              <a:rPr lang="en-US" sz="1900" dirty="0" smtClean="0"/>
              <a:t>with </a:t>
            </a:r>
            <a:r>
              <a:rPr lang="en-US" sz="1900" dirty="0"/>
              <a:t>oxygenated blood from an artery. Deoxygenated </a:t>
            </a:r>
            <a:r>
              <a:rPr lang="en-US" sz="1900" dirty="0" smtClean="0"/>
              <a:t>blood </a:t>
            </a:r>
            <a:r>
              <a:rPr lang="en-US" sz="1900" dirty="0"/>
              <a:t>is taken away by a vein. The artery and vein are named according to the organ with which they are connected. </a:t>
            </a:r>
            <a:r>
              <a:rPr lang="en-US" sz="1900" dirty="0" smtClean="0"/>
              <a:t>E.g</a:t>
            </a:r>
            <a:r>
              <a:rPr lang="en-US" sz="1900" dirty="0"/>
              <a:t>.</a:t>
            </a:r>
            <a:r>
              <a:rPr lang="en-US" sz="1900" dirty="0" smtClean="0"/>
              <a:t>, </a:t>
            </a:r>
            <a:r>
              <a:rPr lang="en-US" sz="1900" dirty="0"/>
              <a:t>the blood vessels of the kidneys </a:t>
            </a:r>
            <a:r>
              <a:rPr lang="en-US" sz="1900" dirty="0" smtClean="0"/>
              <a:t>are </a:t>
            </a:r>
            <a:r>
              <a:rPr lang="en-US" sz="1900" dirty="0"/>
              <a:t>the renal artery and vein.</a:t>
            </a:r>
          </a:p>
          <a:p>
            <a:pPr marL="361950" indent="-361950">
              <a:buClr>
                <a:srgbClr val="0070C0"/>
              </a:buClr>
              <a:buSzPct val="80000"/>
              <a:buFont typeface="Wingdings 3" panose="05040102010807070707" pitchFamily="18" charset="2"/>
              <a:buChar char=""/>
            </a:pPr>
            <a:r>
              <a:rPr lang="en-US" sz="1900" dirty="0"/>
              <a:t>All arteries, other than the </a:t>
            </a:r>
            <a:r>
              <a:rPr lang="en-US" sz="1900" b="1" dirty="0">
                <a:solidFill>
                  <a:srgbClr val="FF0000"/>
                </a:solidFill>
              </a:rPr>
              <a:t>pulmonary artery</a:t>
            </a:r>
            <a:r>
              <a:rPr lang="en-US" sz="1900" dirty="0"/>
              <a:t>, branch from the aorta. All the veins, except the pulmonary </a:t>
            </a:r>
            <a:r>
              <a:rPr lang="en-US" sz="1900" dirty="0" smtClean="0"/>
              <a:t>veins </a:t>
            </a:r>
            <a:r>
              <a:rPr lang="en-US" sz="1900" dirty="0"/>
              <a:t>and hepatic portal vein, join up to one of the two </a:t>
            </a:r>
            <a:r>
              <a:rPr lang="en-US" sz="1900" b="1" dirty="0" smtClean="0">
                <a:solidFill>
                  <a:srgbClr val="FF0000"/>
                </a:solidFill>
              </a:rPr>
              <a:t>venae </a:t>
            </a:r>
            <a:r>
              <a:rPr lang="en-US" sz="1900" b="1" dirty="0" err="1" smtClean="0">
                <a:solidFill>
                  <a:srgbClr val="FF0000"/>
                </a:solidFill>
              </a:rPr>
              <a:t>cavae</a:t>
            </a:r>
            <a:r>
              <a:rPr lang="en-US" sz="1900" dirty="0"/>
              <a:t>.</a:t>
            </a:r>
          </a:p>
          <a:p>
            <a:pPr marL="361950" indent="-361950">
              <a:buClr>
                <a:srgbClr val="0070C0"/>
              </a:buClr>
              <a:buSzPct val="80000"/>
              <a:buFont typeface="Wingdings 3" panose="05040102010807070707" pitchFamily="18" charset="2"/>
              <a:buChar char=""/>
            </a:pPr>
            <a:r>
              <a:rPr lang="en-US" sz="1900" dirty="0"/>
              <a:t>The liver has two blood vessels supplying it with </a:t>
            </a:r>
            <a:r>
              <a:rPr lang="en-US" sz="1900" dirty="0" smtClean="0"/>
              <a:t>blood</a:t>
            </a:r>
            <a:r>
              <a:rPr lang="en-US" sz="1900" dirty="0"/>
              <a:t>. The first is the </a:t>
            </a:r>
            <a:r>
              <a:rPr lang="en-US" sz="1900" b="1" dirty="0">
                <a:solidFill>
                  <a:srgbClr val="FF0000"/>
                </a:solidFill>
              </a:rPr>
              <a:t>hepatic artery</a:t>
            </a:r>
            <a:r>
              <a:rPr lang="en-US" sz="1900" dirty="0"/>
              <a:t>, which supplies </a:t>
            </a:r>
            <a:r>
              <a:rPr lang="en-US" sz="1900" dirty="0" smtClean="0"/>
              <a:t>oxygen</a:t>
            </a:r>
            <a:r>
              <a:rPr lang="en-US" sz="1900" dirty="0"/>
              <a:t>. The second is the hepatic portal vein. This vein </a:t>
            </a:r>
            <a:r>
              <a:rPr lang="en-US" sz="1900" dirty="0" smtClean="0"/>
              <a:t>brings </a:t>
            </a:r>
            <a:r>
              <a:rPr lang="en-US" sz="1900" dirty="0"/>
              <a:t>blood from the digestive system (Figure 9.17</a:t>
            </a:r>
            <a:r>
              <a:rPr lang="en-US" sz="1900" dirty="0" smtClean="0"/>
              <a:t>), so </a:t>
            </a:r>
            <a:r>
              <a:rPr lang="en-US" sz="1900" dirty="0"/>
              <a:t>that the liver can process the food which has been </a:t>
            </a:r>
            <a:r>
              <a:rPr lang="en-US" sz="1900" dirty="0" smtClean="0"/>
              <a:t>absorbed</a:t>
            </a:r>
            <a:r>
              <a:rPr lang="en-US" sz="1900" dirty="0"/>
              <a:t>, before it travels to other parts of the body. All </a:t>
            </a:r>
            <a:r>
              <a:rPr lang="en-US" sz="1900" dirty="0" smtClean="0"/>
              <a:t>the </a:t>
            </a:r>
            <a:r>
              <a:rPr lang="en-US" sz="1900" dirty="0"/>
              <a:t>blood leaves the liver in the hepatic vein.</a:t>
            </a:r>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117</a:t>
            </a:r>
            <a:endParaRPr lang="en-GB" sz="1200" b="1" dirty="0">
              <a:latin typeface="Arial" panose="020B0604020202020204" pitchFamily="34" charset="0"/>
              <a:cs typeface="Arial" panose="020B0604020202020204" pitchFamily="34" charset="0"/>
            </a:endParaRPr>
          </a:p>
        </p:txBody>
      </p:sp>
      <p:pic>
        <p:nvPicPr>
          <p:cNvPr id="9218" name="Picture 2" descr="Image result for human blood vessel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12749"/>
          <a:stretch/>
        </p:blipFill>
        <p:spPr bwMode="auto">
          <a:xfrm>
            <a:off x="6228184" y="4897064"/>
            <a:ext cx="2688233" cy="1735784"/>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Image result for human blood vessel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8184" y="1157382"/>
            <a:ext cx="2688233" cy="3635038"/>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hlinkClick r:id="rId5" action="ppaction://hlinksldjump"/>
          </p:cNvPr>
          <p:cNvSpPr txBox="1"/>
          <p:nvPr/>
        </p:nvSpPr>
        <p:spPr>
          <a:xfrm>
            <a:off x="8316416" y="836712"/>
            <a:ext cx="504056" cy="830997"/>
          </a:xfrm>
          <a:prstGeom prst="rect">
            <a:avLst/>
          </a:prstGeom>
          <a:noFill/>
        </p:spPr>
        <p:txBody>
          <a:bodyPr wrap="squar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600412782"/>
      </p:ext>
    </p:extLst>
  </p:cSld>
  <p:clrMapOvr>
    <a:masterClrMapping/>
  </p:clrMapOvr>
  <p:transition advClick="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900" dirty="0" smtClean="0"/>
              <a:t>9.4 </a:t>
            </a:r>
            <a:r>
              <a:rPr lang="en-US" sz="3900" dirty="0"/>
              <a:t>– </a:t>
            </a:r>
            <a:r>
              <a:rPr lang="en-US" sz="3900" dirty="0" smtClean="0"/>
              <a:t>Blood</a:t>
            </a:r>
            <a:endParaRPr lang="en-US" sz="3900" dirty="0"/>
          </a:p>
        </p:txBody>
      </p:sp>
      <p:sp>
        <p:nvSpPr>
          <p:cNvPr id="34" name="Rectangle 33"/>
          <p:cNvSpPr/>
          <p:nvPr/>
        </p:nvSpPr>
        <p:spPr>
          <a:xfrm>
            <a:off x="179512" y="1124744"/>
            <a:ext cx="5256584" cy="5632311"/>
          </a:xfrm>
          <a:prstGeom prst="rect">
            <a:avLst/>
          </a:prstGeom>
        </p:spPr>
        <p:txBody>
          <a:bodyPr wrap="square">
            <a:spAutoFit/>
          </a:bodyPr>
          <a:lstStyle/>
          <a:p>
            <a:pPr marL="361950" indent="-361950">
              <a:buClr>
                <a:srgbClr val="0070C0"/>
              </a:buClr>
              <a:buSzPct val="80000"/>
              <a:buFont typeface="Wingdings 3" panose="05040102010807070707" pitchFamily="18" charset="2"/>
              <a:buChar char=""/>
            </a:pPr>
            <a:r>
              <a:rPr lang="en-US" sz="2000" dirty="0" smtClean="0"/>
              <a:t>The </a:t>
            </a:r>
            <a:r>
              <a:rPr lang="en-US" sz="2000" dirty="0"/>
              <a:t>liquid part of blood is called </a:t>
            </a:r>
            <a:r>
              <a:rPr lang="en-US" sz="2000" b="1" dirty="0">
                <a:solidFill>
                  <a:srgbClr val="FF0000"/>
                </a:solidFill>
              </a:rPr>
              <a:t>plasma</a:t>
            </a:r>
            <a:r>
              <a:rPr lang="en-US" sz="2000" dirty="0"/>
              <a:t>. Floating in the </a:t>
            </a:r>
            <a:r>
              <a:rPr lang="en-US" sz="2000" dirty="0" smtClean="0"/>
              <a:t>plasma </a:t>
            </a:r>
            <a:r>
              <a:rPr lang="en-US" sz="2000" dirty="0"/>
              <a:t>are cells. Most of these are red blood cells.</a:t>
            </a:r>
          </a:p>
          <a:p>
            <a:pPr marL="361950" indent="-361950">
              <a:buClr>
                <a:srgbClr val="0070C0"/>
              </a:buClr>
              <a:buSzPct val="80000"/>
              <a:buFont typeface="Wingdings 3" panose="05040102010807070707" pitchFamily="18" charset="2"/>
              <a:buChar char=""/>
            </a:pPr>
            <a:r>
              <a:rPr lang="en-US" sz="2000" dirty="0" smtClean="0"/>
              <a:t>A </a:t>
            </a:r>
            <a:r>
              <a:rPr lang="en-US" sz="2000" dirty="0"/>
              <a:t>much smaller number are white blood cells. There are </a:t>
            </a:r>
            <a:r>
              <a:rPr lang="en-US" sz="2000" dirty="0" smtClean="0"/>
              <a:t>also </a:t>
            </a:r>
            <a:r>
              <a:rPr lang="en-US" sz="2000" dirty="0"/>
              <a:t>small fragments formed from special cells in the </a:t>
            </a:r>
            <a:r>
              <a:rPr lang="en-US" sz="2000" dirty="0" smtClean="0"/>
              <a:t>bone </a:t>
            </a:r>
            <a:r>
              <a:rPr lang="en-US" sz="2000" dirty="0"/>
              <a:t>marrow, called </a:t>
            </a:r>
            <a:r>
              <a:rPr lang="en-US" sz="2000" b="1" dirty="0">
                <a:solidFill>
                  <a:srgbClr val="FF0000"/>
                </a:solidFill>
              </a:rPr>
              <a:t>platelets</a:t>
            </a:r>
            <a:r>
              <a:rPr lang="en-US" sz="2000" dirty="0">
                <a:solidFill>
                  <a:srgbClr val="FF0000"/>
                </a:solidFill>
              </a:rPr>
              <a:t> </a:t>
            </a:r>
            <a:r>
              <a:rPr lang="en-US" sz="2000" dirty="0"/>
              <a:t>(Figures 9.19 and 9.20).</a:t>
            </a:r>
          </a:p>
          <a:p>
            <a:pPr marL="361950" indent="-361950">
              <a:buClr>
                <a:srgbClr val="0070C0"/>
              </a:buClr>
              <a:buSzPct val="80000"/>
              <a:buFont typeface="Wingdings 3" panose="05040102010807070707" pitchFamily="18" charset="2"/>
              <a:buChar char=""/>
            </a:pPr>
            <a:r>
              <a:rPr lang="en-US" sz="2000" dirty="0"/>
              <a:t>Plasma is mostly water. Many substances are </a:t>
            </a:r>
            <a:r>
              <a:rPr lang="en-US" sz="2000" dirty="0" smtClean="0"/>
              <a:t>dissolved </a:t>
            </a:r>
            <a:r>
              <a:rPr lang="en-US" sz="2000" dirty="0"/>
              <a:t>in it. Soluble nutrients such as glucose, amino </a:t>
            </a:r>
            <a:r>
              <a:rPr lang="en-US" sz="2000" dirty="0" smtClean="0"/>
              <a:t>acids</a:t>
            </a:r>
            <a:r>
              <a:rPr lang="en-US" sz="2000" dirty="0"/>
              <a:t>, and mineral ions are carried in the plasma.</a:t>
            </a:r>
          </a:p>
          <a:p>
            <a:pPr marL="361950" indent="-361950">
              <a:buClr>
                <a:srgbClr val="0070C0"/>
              </a:buClr>
              <a:buSzPct val="80000"/>
              <a:buFont typeface="Wingdings 3" panose="05040102010807070707" pitchFamily="18" charset="2"/>
              <a:buChar char=""/>
            </a:pPr>
            <a:r>
              <a:rPr lang="en-US" sz="2000" dirty="0"/>
              <a:t>Plasma also transports hormones and carbon dioxide. </a:t>
            </a:r>
            <a:r>
              <a:rPr lang="en-US" sz="2000" dirty="0" smtClean="0"/>
              <a:t>More </a:t>
            </a:r>
            <a:r>
              <a:rPr lang="en-US" sz="2000" dirty="0"/>
              <a:t>details about the substances carried in blood </a:t>
            </a:r>
            <a:r>
              <a:rPr lang="en-US" sz="2000" dirty="0" smtClean="0"/>
              <a:t>plasma </a:t>
            </a:r>
            <a:r>
              <a:rPr lang="en-US" sz="2000" dirty="0"/>
              <a:t>are provided in Table 9.2. The functions </a:t>
            </a:r>
            <a:r>
              <a:rPr lang="en-US" sz="2000" dirty="0" smtClean="0"/>
              <a:t>of </a:t>
            </a:r>
            <a:r>
              <a:rPr lang="en-US" sz="2000" dirty="0"/>
              <a:t>components of blood are </a:t>
            </a:r>
            <a:r>
              <a:rPr lang="en-US" sz="2000" dirty="0" err="1"/>
              <a:t>summarised</a:t>
            </a:r>
            <a:r>
              <a:rPr lang="en-US" sz="2000" dirty="0"/>
              <a:t> in Table </a:t>
            </a:r>
            <a:r>
              <a:rPr lang="en-US" sz="2000" dirty="0" smtClean="0"/>
              <a:t>9.3 page </a:t>
            </a:r>
            <a:r>
              <a:rPr lang="en-US" sz="2000" dirty="0"/>
              <a:t>119).</a:t>
            </a:r>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117</a:t>
            </a:r>
            <a:endParaRPr lang="en-GB" sz="1200" b="1" dirty="0">
              <a:latin typeface="Arial" panose="020B0604020202020204" pitchFamily="34" charset="0"/>
              <a:cs typeface="Arial" panose="020B0604020202020204" pitchFamily="34" charset="0"/>
            </a:endParaRPr>
          </a:p>
        </p:txBody>
      </p:sp>
      <p:pic>
        <p:nvPicPr>
          <p:cNvPr id="12290" name="Picture 2" descr="Image result for blood plasma"/>
          <p:cNvPicPr>
            <a:picLocks noChangeAspect="1" noChangeArrowheads="1"/>
          </p:cNvPicPr>
          <p:nvPr/>
        </p:nvPicPr>
        <p:blipFill rotWithShape="1">
          <a:blip r:embed="rId3">
            <a:extLst>
              <a:ext uri="{28A0092B-C50C-407E-A947-70E740481C1C}">
                <a14:useLocalDpi xmlns:a14="http://schemas.microsoft.com/office/drawing/2010/main" val="0"/>
              </a:ext>
            </a:extLst>
          </a:blip>
          <a:srcRect l="1293" t="4248" r="2402" b="2316"/>
          <a:stretch/>
        </p:blipFill>
        <p:spPr bwMode="auto">
          <a:xfrm>
            <a:off x="5436096" y="1124744"/>
            <a:ext cx="3456384" cy="2534682"/>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Image result for blood plasm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36096" y="3842559"/>
            <a:ext cx="3456384" cy="2498873"/>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hlinkClick r:id="rId5" action="ppaction://hlinksldjump"/>
          </p:cNvPr>
          <p:cNvSpPr txBox="1"/>
          <p:nvPr/>
        </p:nvSpPr>
        <p:spPr>
          <a:xfrm>
            <a:off x="8316416" y="3318083"/>
            <a:ext cx="504056" cy="830997"/>
          </a:xfrm>
          <a:prstGeom prst="rect">
            <a:avLst/>
          </a:prstGeom>
          <a:noFill/>
        </p:spPr>
        <p:txBody>
          <a:bodyPr wrap="squar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4065110376"/>
      </p:ext>
    </p:extLst>
  </p:cSld>
  <p:clrMapOvr>
    <a:masterClrMapping/>
  </p:clrMapOvr>
  <p:transition advClick="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900" dirty="0" smtClean="0"/>
              <a:t>9.3 </a:t>
            </a:r>
            <a:r>
              <a:rPr lang="en-US" sz="3900" dirty="0"/>
              <a:t>– </a:t>
            </a:r>
            <a:r>
              <a:rPr lang="en-US" sz="3900" dirty="0" smtClean="0"/>
              <a:t>Blood Vessels - Veins</a:t>
            </a:r>
            <a:endParaRPr lang="en-US" sz="3900" dirty="0"/>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118</a:t>
            </a:r>
            <a:endParaRPr lang="en-GB" sz="1200" b="1"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3413243375"/>
              </p:ext>
            </p:extLst>
          </p:nvPr>
        </p:nvGraphicFramePr>
        <p:xfrm>
          <a:off x="179512" y="1124744"/>
          <a:ext cx="8640961" cy="5063200"/>
        </p:xfrm>
        <a:graphic>
          <a:graphicData uri="http://schemas.openxmlformats.org/drawingml/2006/table">
            <a:tbl>
              <a:tblPr firstRow="1" bandRow="1">
                <a:tableStyleId>{5C22544A-7EE6-4342-B048-85BDC9FD1C3A}</a:tableStyleId>
              </a:tblPr>
              <a:tblGrid>
                <a:gridCol w="1656184"/>
                <a:gridCol w="2348164"/>
                <a:gridCol w="1756292"/>
                <a:gridCol w="2880321"/>
              </a:tblGrid>
              <a:tr h="370840">
                <a:tc>
                  <a:txBody>
                    <a:bodyPr/>
                    <a:lstStyle/>
                    <a:p>
                      <a:pPr marL="0" algn="l" rtl="0" eaLnBrk="1" latinLnBrk="0" hangingPunct="1"/>
                      <a:r>
                        <a:rPr kumimoji="0" lang="en-GB" sz="1700" b="1" kern="1200" dirty="0" smtClean="0">
                          <a:solidFill>
                            <a:schemeClr val="lt1"/>
                          </a:solidFill>
                          <a:latin typeface="Arial" panose="020B0604020202020204" pitchFamily="34" charset="0"/>
                          <a:ea typeface="+mn-ea"/>
                          <a:cs typeface="Arial" panose="020B0604020202020204" pitchFamily="34" charset="0"/>
                        </a:rPr>
                        <a:t>Component</a:t>
                      </a:r>
                      <a:endParaRPr kumimoji="0" lang="en-GB" sz="1700" b="1" kern="1200" dirty="0">
                        <a:solidFill>
                          <a:schemeClr val="lt1"/>
                        </a:solidFill>
                        <a:latin typeface="Arial" panose="020B0604020202020204" pitchFamily="34" charset="0"/>
                        <a:ea typeface="+mn-ea"/>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p>
                      <a:pPr marL="0" algn="l" rtl="0" eaLnBrk="1" latinLnBrk="0" hangingPunct="1"/>
                      <a:r>
                        <a:rPr kumimoji="0" lang="en-GB" sz="1700" b="1" kern="1200" dirty="0" smtClean="0">
                          <a:solidFill>
                            <a:schemeClr val="lt1"/>
                          </a:solidFill>
                          <a:latin typeface="Arial" panose="020B0604020202020204" pitchFamily="34" charset="0"/>
                          <a:ea typeface="+mn-ea"/>
                          <a:cs typeface="Arial" panose="020B0604020202020204" pitchFamily="34" charset="0"/>
                        </a:rPr>
                        <a:t>Source</a:t>
                      </a:r>
                      <a:endParaRPr kumimoji="0" lang="en-GB" sz="1700" b="1" kern="1200" dirty="0">
                        <a:solidFill>
                          <a:schemeClr val="lt1"/>
                        </a:solidFill>
                        <a:latin typeface="Arial" panose="020B0604020202020204" pitchFamily="34" charset="0"/>
                        <a:ea typeface="+mn-ea"/>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marL="0" algn="l" rtl="0" eaLnBrk="1" latinLnBrk="0" hangingPunct="1"/>
                      <a:r>
                        <a:rPr kumimoji="0" lang="en-GB" sz="1700" b="1" kern="1200" dirty="0" smtClean="0">
                          <a:solidFill>
                            <a:schemeClr val="lt1"/>
                          </a:solidFill>
                          <a:latin typeface="Arial" panose="020B0604020202020204" pitchFamily="34" charset="0"/>
                          <a:ea typeface="+mn-ea"/>
                          <a:cs typeface="Arial" panose="020B0604020202020204" pitchFamily="34" charset="0"/>
                        </a:rPr>
                        <a:t>Destination</a:t>
                      </a:r>
                      <a:endParaRPr kumimoji="0" lang="en-GB" sz="1700" b="1" kern="1200" dirty="0">
                        <a:solidFill>
                          <a:schemeClr val="lt1"/>
                        </a:solidFill>
                        <a:latin typeface="Arial" panose="020B0604020202020204" pitchFamily="34" charset="0"/>
                        <a:ea typeface="+mn-ea"/>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marL="0" algn="l" rtl="0" eaLnBrk="1" latinLnBrk="0" hangingPunct="1"/>
                      <a:r>
                        <a:rPr kumimoji="0" lang="en-GB" sz="1700" b="1" kern="1200" dirty="0" smtClean="0">
                          <a:solidFill>
                            <a:schemeClr val="lt1"/>
                          </a:solidFill>
                          <a:latin typeface="Arial" panose="020B0604020202020204" pitchFamily="34" charset="0"/>
                          <a:ea typeface="+mn-ea"/>
                          <a:cs typeface="Arial" panose="020B0604020202020204" pitchFamily="34" charset="0"/>
                        </a:rPr>
                        <a:t>Notes</a:t>
                      </a:r>
                      <a:endParaRPr kumimoji="0" lang="en-GB" sz="1700" b="1" kern="1200" dirty="0">
                        <a:solidFill>
                          <a:schemeClr val="lt1"/>
                        </a:solidFill>
                        <a:latin typeface="Arial" panose="020B0604020202020204" pitchFamily="34" charset="0"/>
                        <a:ea typeface="+mn-ea"/>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70840">
                <a:tc>
                  <a:txBody>
                    <a:bodyPr/>
                    <a:lstStyle/>
                    <a:p>
                      <a:r>
                        <a:rPr lang="en-GB" sz="1700" b="0" dirty="0" smtClean="0">
                          <a:latin typeface="Arial" panose="020B0604020202020204" pitchFamily="34" charset="0"/>
                          <a:cs typeface="Arial" panose="020B0604020202020204" pitchFamily="34" charset="0"/>
                        </a:rPr>
                        <a:t>Water</a:t>
                      </a:r>
                      <a:endParaRPr lang="en-GB" sz="1700" b="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smtClean="0">
                          <a:latin typeface="Arial" panose="020B0604020202020204" pitchFamily="34" charset="0"/>
                          <a:cs typeface="Arial" panose="020B0604020202020204" pitchFamily="34" charset="0"/>
                        </a:rPr>
                        <a:t>Absorbed in small intestine and colon.</a:t>
                      </a:r>
                      <a:endParaRPr lang="en-GB" sz="170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700" dirty="0" smtClean="0">
                          <a:latin typeface="Arial" panose="020B0604020202020204" pitchFamily="34" charset="0"/>
                          <a:cs typeface="Arial" panose="020B0604020202020204" pitchFamily="34" charset="0"/>
                        </a:rPr>
                        <a:t>All cells.</a:t>
                      </a:r>
                      <a:endParaRPr lang="en-GB" sz="170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smtClean="0">
                          <a:latin typeface="Arial" panose="020B0604020202020204" pitchFamily="34" charset="0"/>
                          <a:cs typeface="Arial" panose="020B0604020202020204" pitchFamily="34" charset="0"/>
                        </a:rPr>
                        <a:t>Excess is removed by the kidneys</a:t>
                      </a:r>
                      <a:endParaRPr lang="en-GB" sz="170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700" b="0" dirty="0" smtClean="0">
                          <a:latin typeface="Arial" panose="020B0604020202020204" pitchFamily="34" charset="0"/>
                          <a:cs typeface="Arial" panose="020B0604020202020204" pitchFamily="34" charset="0"/>
                        </a:rPr>
                        <a:t>Plasma proteins (including fibrinogen and antibodies)</a:t>
                      </a:r>
                      <a:endParaRPr lang="en-GB" sz="1700" b="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smtClean="0">
                          <a:latin typeface="Arial" panose="020B0604020202020204" pitchFamily="34" charset="0"/>
                          <a:cs typeface="Arial" panose="020B0604020202020204" pitchFamily="34" charset="0"/>
                        </a:rPr>
                        <a:t>Fibrinogen is made in the liver. Antibodies are made by lymphocytes.</a:t>
                      </a:r>
                      <a:endParaRPr lang="en-GB" sz="170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700" dirty="0" smtClean="0">
                          <a:latin typeface="Arial" panose="020B0604020202020204" pitchFamily="34" charset="0"/>
                          <a:cs typeface="Arial" panose="020B0604020202020204" pitchFamily="34" charset="0"/>
                        </a:rPr>
                        <a:t>Remain in the blood.</a:t>
                      </a:r>
                      <a:endParaRPr lang="en-GB" sz="170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700" dirty="0" smtClean="0">
                          <a:latin typeface="Arial" panose="020B0604020202020204" pitchFamily="34" charset="0"/>
                          <a:cs typeface="Arial" panose="020B0604020202020204" pitchFamily="34" charset="0"/>
                        </a:rPr>
                        <a:t>Fibrinogen helps in blood clotting. Antibodies kill invading pathogens.</a:t>
                      </a:r>
                      <a:endParaRPr lang="en-GB" sz="170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700" b="0" dirty="0" smtClean="0">
                          <a:latin typeface="Arial" panose="020B0604020202020204" pitchFamily="34" charset="0"/>
                          <a:cs typeface="Arial" panose="020B0604020202020204" pitchFamily="34" charset="0"/>
                        </a:rPr>
                        <a:t>Lipids including cholesterol and fatty acids</a:t>
                      </a:r>
                      <a:endParaRPr lang="en-GB" sz="1700" b="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smtClean="0">
                          <a:latin typeface="Arial" panose="020B0604020202020204" pitchFamily="34" charset="0"/>
                          <a:cs typeface="Arial" panose="020B0604020202020204" pitchFamily="34" charset="0"/>
                        </a:rPr>
                        <a:t>Absorbed in the ileum. Also derived from fat reserves in the body.</a:t>
                      </a:r>
                      <a:endParaRPr lang="en-GB" sz="170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smtClean="0">
                          <a:latin typeface="Arial" panose="020B0604020202020204" pitchFamily="34" charset="0"/>
                          <a:cs typeface="Arial" panose="020B0604020202020204" pitchFamily="34" charset="0"/>
                        </a:rPr>
                        <a:t>To the liver, for breakdown. To adipose tissue, for storage. To respiring cells, as an energy source.</a:t>
                      </a:r>
                      <a:endParaRPr lang="en-GB" sz="170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smtClean="0">
                          <a:latin typeface="Arial" panose="020B0604020202020204" pitchFamily="34" charset="0"/>
                          <a:cs typeface="Arial" panose="020B0604020202020204" pitchFamily="34" charset="0"/>
                        </a:rPr>
                        <a:t>Breakdown of fats yields energy - heart muscle depends largely on fatty acids for its energy supply. High cholesterol levels in the blood increase the risk of developing heart disease.</a:t>
                      </a:r>
                      <a:endParaRPr lang="en-GB" sz="170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GB" sz="1700" b="0" dirty="0" smtClean="0">
                          <a:latin typeface="Arial" panose="020B0604020202020204" pitchFamily="34" charset="0"/>
                          <a:cs typeface="Arial" panose="020B0604020202020204" pitchFamily="34" charset="0"/>
                        </a:rPr>
                        <a:t>Carbohydrates, especially glucose</a:t>
                      </a:r>
                      <a:endParaRPr lang="en-GB" sz="1700" b="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smtClean="0">
                          <a:latin typeface="Arial" panose="020B0604020202020204" pitchFamily="34" charset="0"/>
                          <a:cs typeface="Arial" panose="020B0604020202020204" pitchFamily="34" charset="0"/>
                        </a:rPr>
                        <a:t>Absorbed in the ileum. Also produced by the breakdown of glycogen in the liver.</a:t>
                      </a:r>
                      <a:endParaRPr lang="en-GB" sz="170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smtClean="0">
                          <a:latin typeface="Arial" panose="020B0604020202020204" pitchFamily="34" charset="0"/>
                          <a:cs typeface="Arial" panose="020B0604020202020204" pitchFamily="34" charset="0"/>
                        </a:rPr>
                        <a:t>To all cells, for energy release by respiration.</a:t>
                      </a:r>
                      <a:endParaRPr lang="en-GB" sz="170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smtClean="0">
                          <a:latin typeface="Arial" panose="020B0604020202020204" pitchFamily="34" charset="0"/>
                          <a:cs typeface="Arial" panose="020B0604020202020204" pitchFamily="34" charset="0"/>
                        </a:rPr>
                        <a:t>Excess glucose is converted to glycogen and stored in the liver.</a:t>
                      </a:r>
                      <a:endParaRPr lang="en-GB" sz="170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5" name="Rectangle 4"/>
          <p:cNvSpPr/>
          <p:nvPr/>
        </p:nvSpPr>
        <p:spPr>
          <a:xfrm>
            <a:off x="184778" y="6259952"/>
            <a:ext cx="7278146" cy="400110"/>
          </a:xfrm>
          <a:prstGeom prst="rect">
            <a:avLst/>
          </a:prstGeom>
        </p:spPr>
        <p:txBody>
          <a:bodyPr wrap="none">
            <a:spAutoFit/>
          </a:bodyPr>
          <a:lstStyle/>
          <a:p>
            <a:pPr marL="361950" indent="-361950">
              <a:buClr>
                <a:srgbClr val="C00000"/>
              </a:buClr>
              <a:buFont typeface="Arial" panose="020B0604020202020204" pitchFamily="34" charset="0"/>
              <a:buChar char="▲"/>
            </a:pPr>
            <a:r>
              <a:rPr lang="en-US" sz="2000" b="1" dirty="0"/>
              <a:t>Table </a:t>
            </a:r>
            <a:r>
              <a:rPr lang="en-US" sz="2000" b="1" dirty="0" smtClean="0"/>
              <a:t>9.2 - </a:t>
            </a:r>
            <a:r>
              <a:rPr lang="en-US" sz="2000" dirty="0"/>
              <a:t>Some of the main components of blood plasma.</a:t>
            </a:r>
            <a:endParaRPr lang="en-GB" sz="2000" dirty="0"/>
          </a:p>
        </p:txBody>
      </p:sp>
      <p:sp>
        <p:nvSpPr>
          <p:cNvPr id="6" name="TextBox 5">
            <a:hlinkClick r:id="rId3" action="ppaction://hlinksldjump"/>
          </p:cNvPr>
          <p:cNvSpPr txBox="1"/>
          <p:nvPr/>
        </p:nvSpPr>
        <p:spPr>
          <a:xfrm>
            <a:off x="8316416" y="5805264"/>
            <a:ext cx="504056" cy="830997"/>
          </a:xfrm>
          <a:prstGeom prst="rect">
            <a:avLst/>
          </a:prstGeom>
          <a:noFill/>
        </p:spPr>
        <p:txBody>
          <a:bodyPr wrap="squar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415993233"/>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640960" cy="5632311"/>
          </a:xfrm>
          <a:prstGeom prst="rect">
            <a:avLst/>
          </a:prstGeom>
        </p:spPr>
        <p:txBody>
          <a:bodyPr wrap="square">
            <a:spAutoFit/>
          </a:bodyPr>
          <a:lstStyle/>
          <a:p>
            <a:pPr>
              <a:buClr>
                <a:srgbClr val="0070C0"/>
              </a:buClr>
            </a:pPr>
            <a:r>
              <a:rPr lang="en-US" sz="2000" b="1" dirty="0" smtClean="0"/>
              <a:t>AO2 </a:t>
            </a:r>
            <a:r>
              <a:rPr lang="en-US" sz="2000" b="1" dirty="0"/>
              <a:t>Handling information and problem solving</a:t>
            </a:r>
          </a:p>
          <a:p>
            <a:pPr>
              <a:buClr>
                <a:srgbClr val="0070C0"/>
              </a:buClr>
            </a:pPr>
            <a:r>
              <a:rPr lang="en-US" sz="2000" dirty="0"/>
              <a:t>Candidates should be able, in words or using other written forms of presentation (i.e. symbolic, graphical </a:t>
            </a:r>
            <a:r>
              <a:rPr lang="en-US" sz="2000" dirty="0" smtClean="0"/>
              <a:t>and numerical</a:t>
            </a:r>
            <a:r>
              <a:rPr lang="en-US" sz="2000" dirty="0"/>
              <a:t>), to:</a:t>
            </a:r>
          </a:p>
          <a:p>
            <a:pPr marL="342900" indent="-342900">
              <a:buClr>
                <a:srgbClr val="0070C0"/>
              </a:buClr>
              <a:buFont typeface="Arial" panose="020B0604020202020204" pitchFamily="34" charset="0"/>
              <a:buChar char="•"/>
            </a:pPr>
            <a:r>
              <a:rPr lang="en-US" sz="2000" dirty="0" smtClean="0"/>
              <a:t>locate</a:t>
            </a:r>
            <a:r>
              <a:rPr lang="en-US" sz="2000" dirty="0"/>
              <a:t>, select, organise and present information from a variety of sources</a:t>
            </a:r>
          </a:p>
          <a:p>
            <a:pPr marL="342900" indent="-342900">
              <a:buClr>
                <a:srgbClr val="0070C0"/>
              </a:buClr>
              <a:buFont typeface="Arial" panose="020B0604020202020204" pitchFamily="34" charset="0"/>
              <a:buChar char="•"/>
            </a:pPr>
            <a:r>
              <a:rPr lang="en-US" sz="2000" dirty="0" smtClean="0"/>
              <a:t>translate </a:t>
            </a:r>
            <a:r>
              <a:rPr lang="en-US" sz="2000" dirty="0"/>
              <a:t>information from one form to another</a:t>
            </a:r>
          </a:p>
          <a:p>
            <a:pPr marL="342900" indent="-342900">
              <a:buClr>
                <a:srgbClr val="0070C0"/>
              </a:buClr>
              <a:buFont typeface="Arial" panose="020B0604020202020204" pitchFamily="34" charset="0"/>
              <a:buChar char="•"/>
            </a:pPr>
            <a:r>
              <a:rPr lang="en-US" sz="2000" dirty="0" smtClean="0"/>
              <a:t>manipulate </a:t>
            </a:r>
            <a:r>
              <a:rPr lang="en-US" sz="2000" dirty="0"/>
              <a:t>numerical and other data</a:t>
            </a:r>
          </a:p>
          <a:p>
            <a:pPr marL="342900" indent="-342900">
              <a:buClr>
                <a:srgbClr val="0070C0"/>
              </a:buClr>
              <a:buFont typeface="Arial" panose="020B0604020202020204" pitchFamily="34" charset="0"/>
              <a:buChar char="•"/>
            </a:pPr>
            <a:r>
              <a:rPr lang="en-US" sz="2000" dirty="0" smtClean="0"/>
              <a:t>use </a:t>
            </a:r>
            <a:r>
              <a:rPr lang="en-US" sz="2000" dirty="0"/>
              <a:t>information to identify patterns, report trends and draw inferences</a:t>
            </a:r>
          </a:p>
          <a:p>
            <a:pPr marL="342900" indent="-342900">
              <a:buClr>
                <a:srgbClr val="0070C0"/>
              </a:buClr>
              <a:buFont typeface="Arial" panose="020B0604020202020204" pitchFamily="34" charset="0"/>
              <a:buChar char="•"/>
            </a:pPr>
            <a:r>
              <a:rPr lang="en-US" sz="2000" dirty="0" smtClean="0"/>
              <a:t>present </a:t>
            </a:r>
            <a:r>
              <a:rPr lang="en-US" sz="2000" dirty="0"/>
              <a:t>reasoned explanations for phenomena, patterns and relationships</a:t>
            </a:r>
          </a:p>
          <a:p>
            <a:pPr marL="342900" indent="-342900">
              <a:buClr>
                <a:srgbClr val="0070C0"/>
              </a:buClr>
              <a:buFont typeface="Arial" panose="020B0604020202020204" pitchFamily="34" charset="0"/>
              <a:buChar char="•"/>
            </a:pPr>
            <a:r>
              <a:rPr lang="en-US" sz="2000" dirty="0" smtClean="0"/>
              <a:t>make </a:t>
            </a:r>
            <a:r>
              <a:rPr lang="en-US" sz="2000" dirty="0"/>
              <a:t>predictions and hypotheses</a:t>
            </a:r>
          </a:p>
          <a:p>
            <a:pPr marL="342900" indent="-342900">
              <a:buClr>
                <a:srgbClr val="0070C0"/>
              </a:buClr>
              <a:buFont typeface="Arial" panose="020B0604020202020204" pitchFamily="34" charset="0"/>
              <a:buChar char="•"/>
            </a:pPr>
            <a:r>
              <a:rPr lang="en-US" sz="2000" dirty="0" smtClean="0"/>
              <a:t>solve </a:t>
            </a:r>
            <a:r>
              <a:rPr lang="en-US" sz="2000" dirty="0"/>
              <a:t>problems, including some of a quantitative nature.</a:t>
            </a:r>
          </a:p>
          <a:p>
            <a:pPr>
              <a:buClr>
                <a:srgbClr val="0070C0"/>
              </a:buClr>
            </a:pPr>
            <a:r>
              <a:rPr lang="en-US" sz="2000" dirty="0"/>
              <a:t>Questions testing these skills may be based on information that is unfamiliar to candidates, requiring them to </a:t>
            </a:r>
            <a:r>
              <a:rPr lang="en-US" sz="2000" dirty="0" smtClean="0"/>
              <a:t>apply the </a:t>
            </a:r>
            <a:r>
              <a:rPr lang="en-US" sz="2000" dirty="0"/>
              <a:t>principles and concepts from the syllabus to a new situation, in a logical, deductive way.</a:t>
            </a:r>
          </a:p>
          <a:p>
            <a:pPr>
              <a:buClr>
                <a:srgbClr val="0070C0"/>
              </a:buClr>
            </a:pPr>
            <a:r>
              <a:rPr lang="en-US" sz="2000" dirty="0"/>
              <a:t>Questions testing these skills will often begin with one of the following words: predict, suggest, calculate </a:t>
            </a:r>
            <a:r>
              <a:rPr lang="en-US" sz="2000" dirty="0" smtClean="0"/>
              <a:t>or determine </a:t>
            </a:r>
            <a:r>
              <a:rPr lang="en-US" sz="2000" dirty="0"/>
              <a:t>(see the Glossary of terms used in science papers).</a:t>
            </a:r>
          </a:p>
        </p:txBody>
      </p:sp>
    </p:spTree>
    <p:extLst>
      <p:ext uri="{BB962C8B-B14F-4D97-AF65-F5344CB8AC3E}">
        <p14:creationId xmlns:p14="http://schemas.microsoft.com/office/powerpoint/2010/main" val="698525701"/>
      </p:ext>
    </p:extLst>
  </p:cSld>
  <p:clrMapOvr>
    <a:masterClrMapping/>
  </p:clrMapOvr>
  <p:transition advClick="0"/>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900" dirty="0" smtClean="0"/>
              <a:t>9.3 </a:t>
            </a:r>
            <a:r>
              <a:rPr lang="en-US" sz="3900" dirty="0"/>
              <a:t>– </a:t>
            </a:r>
            <a:r>
              <a:rPr lang="en-US" sz="3900" dirty="0" smtClean="0"/>
              <a:t>Blood Vessels - Veins</a:t>
            </a:r>
            <a:endParaRPr lang="en-US" sz="3900" dirty="0"/>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118</a:t>
            </a:r>
            <a:endParaRPr lang="en-GB" sz="1200" b="1"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2367961398"/>
              </p:ext>
            </p:extLst>
          </p:nvPr>
        </p:nvGraphicFramePr>
        <p:xfrm>
          <a:off x="179512" y="1124744"/>
          <a:ext cx="8712968" cy="5002240"/>
        </p:xfrm>
        <a:graphic>
          <a:graphicData uri="http://schemas.openxmlformats.org/drawingml/2006/table">
            <a:tbl>
              <a:tblPr firstRow="1" bandRow="1">
                <a:tableStyleId>{5C22544A-7EE6-4342-B048-85BDC9FD1C3A}</a:tableStyleId>
              </a:tblPr>
              <a:tblGrid>
                <a:gridCol w="1669985"/>
                <a:gridCol w="2367732"/>
                <a:gridCol w="1578907"/>
                <a:gridCol w="3096344"/>
              </a:tblGrid>
              <a:tr h="370840">
                <a:tc>
                  <a:txBody>
                    <a:bodyPr/>
                    <a:lstStyle/>
                    <a:p>
                      <a:pPr marL="0" algn="l" rtl="0" eaLnBrk="1" latinLnBrk="0" hangingPunct="1"/>
                      <a:r>
                        <a:rPr kumimoji="0" lang="en-GB" sz="1900" b="1" kern="1200" dirty="0" smtClean="0">
                          <a:solidFill>
                            <a:schemeClr val="lt1"/>
                          </a:solidFill>
                          <a:latin typeface="Arial" panose="020B0604020202020204" pitchFamily="34" charset="0"/>
                          <a:ea typeface="+mn-ea"/>
                          <a:cs typeface="Arial" panose="020B0604020202020204" pitchFamily="34" charset="0"/>
                        </a:rPr>
                        <a:t>Component</a:t>
                      </a:r>
                      <a:endParaRPr kumimoji="0" lang="en-GB" sz="1900" b="1" kern="1200" dirty="0">
                        <a:solidFill>
                          <a:schemeClr val="lt1"/>
                        </a:solidFill>
                        <a:latin typeface="Arial" panose="020B0604020202020204" pitchFamily="34" charset="0"/>
                        <a:ea typeface="+mn-ea"/>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p>
                      <a:pPr marL="0" algn="l" rtl="0" eaLnBrk="1" latinLnBrk="0" hangingPunct="1"/>
                      <a:r>
                        <a:rPr kumimoji="0" lang="en-GB" sz="1900" b="1" kern="1200" dirty="0" smtClean="0">
                          <a:solidFill>
                            <a:schemeClr val="lt1"/>
                          </a:solidFill>
                          <a:latin typeface="Arial" panose="020B0604020202020204" pitchFamily="34" charset="0"/>
                          <a:ea typeface="+mn-ea"/>
                          <a:cs typeface="Arial" panose="020B0604020202020204" pitchFamily="34" charset="0"/>
                        </a:rPr>
                        <a:t>Source</a:t>
                      </a:r>
                      <a:endParaRPr kumimoji="0" lang="en-GB" sz="1900" b="1" kern="1200" dirty="0">
                        <a:solidFill>
                          <a:schemeClr val="lt1"/>
                        </a:solidFill>
                        <a:latin typeface="Arial" panose="020B0604020202020204" pitchFamily="34" charset="0"/>
                        <a:ea typeface="+mn-ea"/>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marL="0" algn="l" rtl="0" eaLnBrk="1" latinLnBrk="0" hangingPunct="1"/>
                      <a:r>
                        <a:rPr kumimoji="0" lang="en-GB" sz="1900" b="1" kern="1200" dirty="0" smtClean="0">
                          <a:solidFill>
                            <a:schemeClr val="lt1"/>
                          </a:solidFill>
                          <a:latin typeface="Arial" panose="020B0604020202020204" pitchFamily="34" charset="0"/>
                          <a:ea typeface="+mn-ea"/>
                          <a:cs typeface="Arial" panose="020B0604020202020204" pitchFamily="34" charset="0"/>
                        </a:rPr>
                        <a:t>Destination</a:t>
                      </a:r>
                      <a:endParaRPr kumimoji="0" lang="en-GB" sz="1900" b="1" kern="1200" dirty="0">
                        <a:solidFill>
                          <a:schemeClr val="lt1"/>
                        </a:solidFill>
                        <a:latin typeface="Arial" panose="020B0604020202020204" pitchFamily="34" charset="0"/>
                        <a:ea typeface="+mn-ea"/>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marL="0" algn="l" rtl="0" eaLnBrk="1" latinLnBrk="0" hangingPunct="1"/>
                      <a:r>
                        <a:rPr kumimoji="0" lang="en-GB" sz="1900" b="1" kern="1200" dirty="0" smtClean="0">
                          <a:solidFill>
                            <a:schemeClr val="lt1"/>
                          </a:solidFill>
                          <a:latin typeface="Arial" panose="020B0604020202020204" pitchFamily="34" charset="0"/>
                          <a:ea typeface="+mn-ea"/>
                          <a:cs typeface="Arial" panose="020B0604020202020204" pitchFamily="34" charset="0"/>
                        </a:rPr>
                        <a:t>Notes</a:t>
                      </a:r>
                      <a:endParaRPr kumimoji="0" lang="en-GB" sz="1900" b="1" kern="1200" dirty="0">
                        <a:solidFill>
                          <a:schemeClr val="lt1"/>
                        </a:solidFill>
                        <a:latin typeface="Arial" panose="020B0604020202020204" pitchFamily="34" charset="0"/>
                        <a:ea typeface="+mn-ea"/>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70840">
                <a:tc>
                  <a:txBody>
                    <a:bodyPr/>
                    <a:lstStyle/>
                    <a:p>
                      <a:r>
                        <a:rPr lang="en-GB" sz="1900" b="0" dirty="0" smtClean="0">
                          <a:latin typeface="Arial" panose="020B0604020202020204" pitchFamily="34" charset="0"/>
                          <a:cs typeface="Arial" panose="020B0604020202020204" pitchFamily="34" charset="0"/>
                        </a:rPr>
                        <a:t>Excretory</a:t>
                      </a:r>
                    </a:p>
                    <a:p>
                      <a:r>
                        <a:rPr lang="en-GB" sz="1900" b="0" dirty="0" smtClean="0">
                          <a:latin typeface="Arial" panose="020B0604020202020204" pitchFamily="34" charset="0"/>
                          <a:cs typeface="Arial" panose="020B0604020202020204" pitchFamily="34" charset="0"/>
                        </a:rPr>
                        <a:t>substances, e.g. urea</a:t>
                      </a:r>
                      <a:endParaRPr lang="en-GB" sz="1900" b="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900" dirty="0" smtClean="0">
                          <a:latin typeface="Arial" panose="020B0604020202020204" pitchFamily="34" charset="0"/>
                          <a:cs typeface="Arial" panose="020B0604020202020204" pitchFamily="34" charset="0"/>
                        </a:rPr>
                        <a:t>Produced by amino acid deamination in the liver.</a:t>
                      </a:r>
                      <a:endParaRPr lang="en-GB" sz="190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900" dirty="0" smtClean="0">
                          <a:latin typeface="Arial" panose="020B0604020202020204" pitchFamily="34" charset="0"/>
                          <a:cs typeface="Arial" panose="020B0604020202020204" pitchFamily="34" charset="0"/>
                        </a:rPr>
                        <a:t>To kidneys for excretion.</a:t>
                      </a:r>
                      <a:endParaRPr lang="en-GB" sz="190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90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GB" sz="1900" b="0" dirty="0" smtClean="0">
                          <a:latin typeface="Arial" panose="020B0604020202020204" pitchFamily="34" charset="0"/>
                          <a:cs typeface="Arial" panose="020B0604020202020204" pitchFamily="34" charset="0"/>
                        </a:rPr>
                        <a:t>Mineral ions, e.g. Na</a:t>
                      </a:r>
                      <a:r>
                        <a:rPr lang="en-GB" sz="2400" b="1" baseline="30000" dirty="0" smtClean="0">
                          <a:latin typeface="Arial" panose="020B0604020202020204" pitchFamily="34" charset="0"/>
                          <a:cs typeface="Arial" panose="020B0604020202020204" pitchFamily="34" charset="0"/>
                        </a:rPr>
                        <a:t>+</a:t>
                      </a:r>
                      <a:r>
                        <a:rPr lang="en-GB" sz="1900" b="0" dirty="0" smtClean="0">
                          <a:latin typeface="Arial" panose="020B0604020202020204" pitchFamily="34" charset="0"/>
                          <a:cs typeface="Arial" panose="020B0604020202020204" pitchFamily="34" charset="0"/>
                        </a:rPr>
                        <a:t>, Cl</a:t>
                      </a:r>
                      <a:r>
                        <a:rPr lang="en-GB" sz="2800" b="1" baseline="30000" dirty="0" smtClean="0">
                          <a:latin typeface="Arial" panose="020B0604020202020204" pitchFamily="34" charset="0"/>
                          <a:cs typeface="Arial" panose="020B0604020202020204" pitchFamily="34" charset="0"/>
                        </a:rPr>
                        <a:t>-</a:t>
                      </a:r>
                      <a:endParaRPr lang="en-GB" sz="1900" b="1" baseline="3000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900" dirty="0" smtClean="0">
                          <a:latin typeface="Arial" panose="020B0604020202020204" pitchFamily="34" charset="0"/>
                          <a:cs typeface="Arial" panose="020B0604020202020204" pitchFamily="34" charset="0"/>
                        </a:rPr>
                        <a:t>Absorbed in the ileum and colon.</a:t>
                      </a:r>
                      <a:endParaRPr lang="en-GB" sz="190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900" dirty="0" smtClean="0">
                          <a:latin typeface="Arial" panose="020B0604020202020204" pitchFamily="34" charset="0"/>
                          <a:cs typeface="Arial" panose="020B0604020202020204" pitchFamily="34" charset="0"/>
                        </a:rPr>
                        <a:t>To all cells.</a:t>
                      </a:r>
                      <a:endParaRPr lang="en-GB" sz="190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900" dirty="0" smtClean="0">
                          <a:latin typeface="Arial" panose="020B0604020202020204" pitchFamily="34" charset="0"/>
                          <a:cs typeface="Arial" panose="020B0604020202020204" pitchFamily="34" charset="0"/>
                        </a:rPr>
                        <a:t>Excess ions are excreted by the kidneys.</a:t>
                      </a:r>
                      <a:endParaRPr lang="en-GB" sz="190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GB" sz="1900" b="0" dirty="0" smtClean="0">
                          <a:latin typeface="Arial" panose="020B0604020202020204" pitchFamily="34" charset="0"/>
                          <a:cs typeface="Arial" panose="020B0604020202020204" pitchFamily="34" charset="0"/>
                        </a:rPr>
                        <a:t>Hormones</a:t>
                      </a:r>
                      <a:endParaRPr lang="en-GB" sz="1900" b="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900" dirty="0" smtClean="0">
                          <a:latin typeface="Arial" panose="020B0604020202020204" pitchFamily="34" charset="0"/>
                          <a:cs typeface="Arial" panose="020B0604020202020204" pitchFamily="34" charset="0"/>
                        </a:rPr>
                        <a:t>Secreted into the blood by endocrine glands.</a:t>
                      </a:r>
                      <a:endParaRPr lang="en-GB" sz="190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900" dirty="0" smtClean="0">
                          <a:latin typeface="Arial" panose="020B0604020202020204" pitchFamily="34" charset="0"/>
                          <a:cs typeface="Arial" panose="020B0604020202020204" pitchFamily="34" charset="0"/>
                        </a:rPr>
                        <a:t>To all parts of the body.</a:t>
                      </a:r>
                      <a:endParaRPr lang="en-GB" sz="190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900" dirty="0" smtClean="0">
                          <a:latin typeface="Arial" panose="020B0604020202020204" pitchFamily="34" charset="0"/>
                          <a:cs typeface="Arial" panose="020B0604020202020204" pitchFamily="34" charset="0"/>
                        </a:rPr>
                        <a:t>Hormones only affect their target cells. Hormones are broken down by the liver, and their remains are excreted by the kidneys.</a:t>
                      </a:r>
                      <a:endParaRPr lang="en-GB" sz="190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GB" sz="1900" b="0" dirty="0" smtClean="0">
                          <a:latin typeface="Arial" panose="020B0604020202020204" pitchFamily="34" charset="0"/>
                          <a:cs typeface="Arial" panose="020B0604020202020204" pitchFamily="34" charset="0"/>
                        </a:rPr>
                        <a:t>Dissolved gases, e.g. carbon dioxide</a:t>
                      </a:r>
                      <a:endParaRPr lang="en-GB" sz="1900" b="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900" dirty="0" smtClean="0">
                          <a:latin typeface="Arial" panose="020B0604020202020204" pitchFamily="34" charset="0"/>
                          <a:cs typeface="Arial" panose="020B0604020202020204" pitchFamily="34" charset="0"/>
                        </a:rPr>
                        <a:t>Carbon dioxide is released by all cells as a waste product of respiration.</a:t>
                      </a:r>
                      <a:endParaRPr lang="en-GB" sz="190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900" dirty="0" smtClean="0">
                          <a:latin typeface="Arial" panose="020B0604020202020204" pitchFamily="34" charset="0"/>
                          <a:cs typeface="Arial" panose="020B0604020202020204" pitchFamily="34" charset="0"/>
                        </a:rPr>
                        <a:t>To the lungs for excretion.</a:t>
                      </a:r>
                      <a:endParaRPr lang="en-GB" sz="190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900" dirty="0" smtClean="0">
                          <a:latin typeface="Arial" panose="020B0604020202020204" pitchFamily="34" charset="0"/>
                          <a:cs typeface="Arial" panose="020B0604020202020204" pitchFamily="34" charset="0"/>
                        </a:rPr>
                        <a:t>Most carbon dioxide is carried as </a:t>
                      </a:r>
                      <a:r>
                        <a:rPr lang="en-US" sz="1900" dirty="0" err="1" smtClean="0">
                          <a:latin typeface="Arial" panose="020B0604020202020204" pitchFamily="34" charset="0"/>
                          <a:cs typeface="Arial" panose="020B0604020202020204" pitchFamily="34" charset="0"/>
                        </a:rPr>
                        <a:t>hydrogencarbonate</a:t>
                      </a:r>
                      <a:r>
                        <a:rPr lang="en-US" sz="1900" dirty="0" smtClean="0">
                          <a:latin typeface="Arial" panose="020B0604020202020204" pitchFamily="34" charset="0"/>
                          <a:cs typeface="Arial" panose="020B0604020202020204" pitchFamily="34" charset="0"/>
                        </a:rPr>
                        <a:t> ions (HCO</a:t>
                      </a:r>
                      <a:r>
                        <a:rPr lang="en-US" sz="1900" baseline="-25000" dirty="0" smtClean="0">
                          <a:latin typeface="Arial" panose="020B0604020202020204" pitchFamily="34" charset="0"/>
                          <a:cs typeface="Arial" panose="020B0604020202020204" pitchFamily="34" charset="0"/>
                        </a:rPr>
                        <a:t>3</a:t>
                      </a:r>
                      <a:r>
                        <a:rPr lang="en-US" sz="2400" b="1" baseline="30000" dirty="0" smtClean="0">
                          <a:latin typeface="Arial" panose="020B0604020202020204" pitchFamily="34" charset="0"/>
                          <a:cs typeface="Arial" panose="020B0604020202020204" pitchFamily="34" charset="0"/>
                        </a:rPr>
                        <a:t>-</a:t>
                      </a:r>
                      <a:r>
                        <a:rPr lang="en-US" sz="1900" dirty="0" smtClean="0">
                          <a:latin typeface="Arial" panose="020B0604020202020204" pitchFamily="34" charset="0"/>
                          <a:cs typeface="Arial" panose="020B0604020202020204" pitchFamily="34" charset="0"/>
                        </a:rPr>
                        <a:t>) in the blood plasma.</a:t>
                      </a:r>
                      <a:endParaRPr lang="en-GB" sz="190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5" name="Rectangle 4"/>
          <p:cNvSpPr/>
          <p:nvPr/>
        </p:nvSpPr>
        <p:spPr>
          <a:xfrm>
            <a:off x="184778" y="6259952"/>
            <a:ext cx="7278146" cy="400110"/>
          </a:xfrm>
          <a:prstGeom prst="rect">
            <a:avLst/>
          </a:prstGeom>
        </p:spPr>
        <p:txBody>
          <a:bodyPr wrap="none">
            <a:spAutoFit/>
          </a:bodyPr>
          <a:lstStyle/>
          <a:p>
            <a:pPr marL="361950" indent="-361950">
              <a:buClr>
                <a:srgbClr val="C00000"/>
              </a:buClr>
              <a:buFont typeface="Arial" panose="020B0604020202020204" pitchFamily="34" charset="0"/>
              <a:buChar char="▲"/>
            </a:pPr>
            <a:r>
              <a:rPr lang="en-US" sz="2000" b="1" dirty="0"/>
              <a:t>Table </a:t>
            </a:r>
            <a:r>
              <a:rPr lang="en-US" sz="2000" b="1" dirty="0" smtClean="0"/>
              <a:t>9.2 - </a:t>
            </a:r>
            <a:r>
              <a:rPr lang="en-US" sz="2000" dirty="0"/>
              <a:t>Some of the main components of blood plasma.</a:t>
            </a:r>
            <a:endParaRPr lang="en-GB" sz="2000" dirty="0"/>
          </a:p>
        </p:txBody>
      </p:sp>
      <p:sp>
        <p:nvSpPr>
          <p:cNvPr id="6" name="TextBox 5">
            <a:hlinkClick r:id="rId3" action="ppaction://hlinksldjump"/>
          </p:cNvPr>
          <p:cNvSpPr txBox="1"/>
          <p:nvPr/>
        </p:nvSpPr>
        <p:spPr>
          <a:xfrm>
            <a:off x="8316416" y="5805264"/>
            <a:ext cx="504056" cy="830997"/>
          </a:xfrm>
          <a:prstGeom prst="rect">
            <a:avLst/>
          </a:prstGeom>
          <a:noFill/>
        </p:spPr>
        <p:txBody>
          <a:bodyPr wrap="squar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275573205"/>
      </p:ext>
    </p:extLst>
  </p:cSld>
  <p:clrMapOvr>
    <a:masterClrMapping/>
  </p:clrMapOvr>
  <p:transition advClick="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9.4 </a:t>
            </a:r>
            <a:r>
              <a:rPr lang="en-US" sz="4000" dirty="0"/>
              <a:t>– </a:t>
            </a:r>
            <a:r>
              <a:rPr lang="en-US" sz="4000" dirty="0" smtClean="0"/>
              <a:t>Blood – Red Blood Cells</a:t>
            </a:r>
            <a:endParaRPr lang="en-US" sz="4000" dirty="0"/>
          </a:p>
        </p:txBody>
      </p:sp>
      <p:sp>
        <p:nvSpPr>
          <p:cNvPr id="34" name="Rectangle 33"/>
          <p:cNvSpPr/>
          <p:nvPr/>
        </p:nvSpPr>
        <p:spPr>
          <a:xfrm>
            <a:off x="179512" y="1124744"/>
            <a:ext cx="5544616" cy="5632311"/>
          </a:xfrm>
          <a:prstGeom prst="rect">
            <a:avLst/>
          </a:prstGeom>
        </p:spPr>
        <p:txBody>
          <a:bodyPr wrap="square">
            <a:spAutoFit/>
          </a:bodyPr>
          <a:lstStyle/>
          <a:p>
            <a:pPr>
              <a:buClr>
                <a:srgbClr val="0070C0"/>
              </a:buClr>
              <a:buSzPct val="80000"/>
            </a:pPr>
            <a:r>
              <a:rPr lang="en-US" sz="2000" b="1" dirty="0">
                <a:solidFill>
                  <a:srgbClr val="C00000"/>
                </a:solidFill>
              </a:rPr>
              <a:t>Red blood cells</a:t>
            </a:r>
          </a:p>
          <a:p>
            <a:pPr marL="361950" indent="-361950">
              <a:buClr>
                <a:srgbClr val="0070C0"/>
              </a:buClr>
              <a:buSzPct val="80000"/>
              <a:buFont typeface="Wingdings 3" panose="05040102010807070707" pitchFamily="18" charset="2"/>
              <a:buChar char=""/>
            </a:pPr>
            <a:r>
              <a:rPr lang="en-US" sz="2000" dirty="0" smtClean="0"/>
              <a:t>Red </a:t>
            </a:r>
            <a:r>
              <a:rPr lang="en-US" sz="2000" dirty="0"/>
              <a:t>blood cells are made in the bone marrow of </a:t>
            </a:r>
            <a:r>
              <a:rPr lang="en-US" sz="2000" dirty="0" smtClean="0"/>
              <a:t>some bones</a:t>
            </a:r>
            <a:r>
              <a:rPr lang="en-US" sz="2000" dirty="0"/>
              <a:t>, including the ribs, vertebrae and some </a:t>
            </a:r>
            <a:r>
              <a:rPr lang="en-US" sz="2000" dirty="0" smtClean="0"/>
              <a:t>limb bones</a:t>
            </a:r>
            <a:r>
              <a:rPr lang="en-US" sz="2000" dirty="0"/>
              <a:t>. They are produced at a very fast rate </a:t>
            </a:r>
            <a:r>
              <a:rPr lang="en-US" sz="2000" dirty="0" smtClean="0"/>
              <a:t>– about 9000 million </a:t>
            </a:r>
            <a:r>
              <a:rPr lang="en-US" sz="2000" dirty="0"/>
              <a:t>per hour</a:t>
            </a:r>
            <a:r>
              <a:rPr lang="en-US" sz="2000" dirty="0" smtClean="0"/>
              <a:t>.</a:t>
            </a:r>
          </a:p>
          <a:p>
            <a:pPr marL="361950" indent="-361950">
              <a:buClr>
                <a:srgbClr val="0070C0"/>
              </a:buClr>
              <a:buSzPct val="80000"/>
              <a:buFont typeface="Wingdings 3" panose="05040102010807070707" pitchFamily="18" charset="2"/>
              <a:buChar char=""/>
            </a:pPr>
            <a:r>
              <a:rPr lang="en-US" sz="2000" dirty="0"/>
              <a:t>Red cells have to be made so quickly because they do not live for very long. Each red cell only lives for about four months. One reason for this is that they do not have a nucleus (Figure 9.19).</a:t>
            </a:r>
          </a:p>
          <a:p>
            <a:pPr marL="361950" indent="-361950">
              <a:buClr>
                <a:srgbClr val="0070C0"/>
              </a:buClr>
              <a:buSzPct val="80000"/>
              <a:buFont typeface="Wingdings 3" panose="05040102010807070707" pitchFamily="18" charset="2"/>
              <a:buChar char=""/>
            </a:pPr>
            <a:r>
              <a:rPr lang="en-US" sz="2000" dirty="0"/>
              <a:t>Red cells are red because they contain the pigment </a:t>
            </a:r>
            <a:r>
              <a:rPr lang="en-US" sz="2000" b="1" dirty="0" err="1">
                <a:solidFill>
                  <a:srgbClr val="FF0000"/>
                </a:solidFill>
              </a:rPr>
              <a:t>haemoglobin</a:t>
            </a:r>
            <a:r>
              <a:rPr lang="en-US" sz="2000" dirty="0"/>
              <a:t>. This carries oxygen. </a:t>
            </a:r>
            <a:r>
              <a:rPr lang="en-US" sz="2000" dirty="0" err="1"/>
              <a:t>Haemoglobin</a:t>
            </a:r>
            <a:r>
              <a:rPr lang="en-US" sz="2000" dirty="0"/>
              <a:t> is a protein, and contains iron. It is this iron that readily combines with oxygen where the gas is in good supply.</a:t>
            </a:r>
          </a:p>
          <a:p>
            <a:pPr marL="361950" indent="-361950">
              <a:buClr>
                <a:srgbClr val="0070C0"/>
              </a:buClr>
              <a:buSzPct val="80000"/>
              <a:buFont typeface="Wingdings 3" panose="05040102010807070707" pitchFamily="18" charset="2"/>
              <a:buChar char=""/>
            </a:pPr>
            <a:r>
              <a:rPr lang="en-US" sz="2000" dirty="0"/>
              <a:t>It just as readily gives it up where the oxygen supply is low, as in active tissues.</a:t>
            </a:r>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117</a:t>
            </a:r>
            <a:endParaRPr lang="en-GB" sz="1200" b="1" dirty="0">
              <a:latin typeface="Arial" panose="020B0604020202020204" pitchFamily="34" charset="0"/>
              <a:cs typeface="Arial" panose="020B0604020202020204" pitchFamily="34" charset="0"/>
            </a:endParaRPr>
          </a:p>
        </p:txBody>
      </p:sp>
      <p:pic>
        <p:nvPicPr>
          <p:cNvPr id="13314" name="Picture 2" descr="Image result for red blood cell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9703" t="17010" r="12522" b="9633"/>
          <a:stretch/>
        </p:blipFill>
        <p:spPr bwMode="auto">
          <a:xfrm>
            <a:off x="5868194" y="1124744"/>
            <a:ext cx="3024286" cy="2227216"/>
          </a:xfrm>
          <a:prstGeom prst="rect">
            <a:avLst/>
          </a:prstGeom>
          <a:noFill/>
          <a:extLst>
            <a:ext uri="{909E8E84-426E-40DD-AFC4-6F175D3DCCD1}">
              <a14:hiddenFill xmlns:a14="http://schemas.microsoft.com/office/drawing/2010/main">
                <a:solidFill>
                  <a:srgbClr val="FFFFFF"/>
                </a:solidFill>
              </a14:hiddenFill>
            </a:ext>
          </a:extLst>
        </p:spPr>
      </p:pic>
      <p:pic>
        <p:nvPicPr>
          <p:cNvPr id="13320" name="Picture 8" descr="Image result for white blood cell"/>
          <p:cNvPicPr>
            <a:picLocks noChangeAspect="1" noChangeArrowheads="1"/>
          </p:cNvPicPr>
          <p:nvPr/>
        </p:nvPicPr>
        <p:blipFill rotWithShape="1">
          <a:blip r:embed="rId4">
            <a:extLst>
              <a:ext uri="{28A0092B-C50C-407E-A947-70E740481C1C}">
                <a14:useLocalDpi xmlns:a14="http://schemas.microsoft.com/office/drawing/2010/main" val="0"/>
              </a:ext>
            </a:extLst>
          </a:blip>
          <a:srcRect l="3527" t="2667" r="4243" b="44070"/>
          <a:stretch/>
        </p:blipFill>
        <p:spPr bwMode="auto">
          <a:xfrm>
            <a:off x="5868182" y="3458056"/>
            <a:ext cx="3024061" cy="1536818"/>
          </a:xfrm>
          <a:prstGeom prst="rect">
            <a:avLst/>
          </a:prstGeom>
          <a:noFill/>
          <a:extLst>
            <a:ext uri="{909E8E84-426E-40DD-AFC4-6F175D3DCCD1}">
              <a14:hiddenFill xmlns:a14="http://schemas.microsoft.com/office/drawing/2010/main">
                <a:solidFill>
                  <a:srgbClr val="FFFFFF"/>
                </a:solidFill>
              </a14:hiddenFill>
            </a:ext>
          </a:extLst>
        </p:spPr>
      </p:pic>
      <p:pic>
        <p:nvPicPr>
          <p:cNvPr id="13322" name="Picture 10" descr="Image result for platelet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4" t="2561" r="34" b="20306"/>
          <a:stretch/>
        </p:blipFill>
        <p:spPr bwMode="auto">
          <a:xfrm>
            <a:off x="5868144" y="5085184"/>
            <a:ext cx="3023241" cy="1165958"/>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a:xfrm>
            <a:off x="5433860" y="6305718"/>
            <a:ext cx="3486852" cy="400110"/>
          </a:xfrm>
          <a:prstGeom prst="rect">
            <a:avLst/>
          </a:prstGeom>
        </p:spPr>
        <p:txBody>
          <a:bodyPr wrap="none">
            <a:spAutoFit/>
          </a:bodyPr>
          <a:lstStyle/>
          <a:p>
            <a:pPr marL="361950" indent="-361950">
              <a:buClr>
                <a:srgbClr val="C00000"/>
              </a:buClr>
              <a:buFont typeface="Arial" panose="020B0604020202020204" pitchFamily="34" charset="0"/>
              <a:buChar char="▲"/>
            </a:pPr>
            <a:r>
              <a:rPr lang="en-US" sz="2000" b="1" dirty="0" smtClean="0"/>
              <a:t>Figure 9.19 – </a:t>
            </a:r>
            <a:r>
              <a:rPr lang="en-US" sz="2000" dirty="0" smtClean="0"/>
              <a:t>Blood Cells</a:t>
            </a:r>
            <a:endParaRPr lang="en-GB" sz="2000" dirty="0"/>
          </a:p>
        </p:txBody>
      </p:sp>
      <p:sp>
        <p:nvSpPr>
          <p:cNvPr id="9" name="TextBox 8">
            <a:hlinkClick r:id="rId6" action="ppaction://hlinksldjump"/>
          </p:cNvPr>
          <p:cNvSpPr txBox="1"/>
          <p:nvPr/>
        </p:nvSpPr>
        <p:spPr>
          <a:xfrm>
            <a:off x="5292080" y="980728"/>
            <a:ext cx="504056" cy="830997"/>
          </a:xfrm>
          <a:prstGeom prst="rect">
            <a:avLst/>
          </a:prstGeom>
          <a:noFill/>
        </p:spPr>
        <p:txBody>
          <a:bodyPr wrap="squar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720114790"/>
      </p:ext>
    </p:extLst>
  </p:cSld>
  <p:clrMapOvr>
    <a:masterClrMapping/>
  </p:clrMapOvr>
  <p:transition advClick="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9.4 </a:t>
            </a:r>
            <a:r>
              <a:rPr lang="en-US" sz="4000" dirty="0"/>
              <a:t>– </a:t>
            </a:r>
            <a:r>
              <a:rPr lang="en-US" sz="4000" dirty="0" smtClean="0"/>
              <a:t>Blood – Red Blood Cells</a:t>
            </a:r>
            <a:endParaRPr lang="en-US" sz="4000" dirty="0"/>
          </a:p>
        </p:txBody>
      </p:sp>
      <p:sp>
        <p:nvSpPr>
          <p:cNvPr id="34" name="Rectangle 33"/>
          <p:cNvSpPr/>
          <p:nvPr/>
        </p:nvSpPr>
        <p:spPr>
          <a:xfrm>
            <a:off x="179512" y="1124744"/>
            <a:ext cx="5544616" cy="5632311"/>
          </a:xfrm>
          <a:prstGeom prst="rect">
            <a:avLst/>
          </a:prstGeom>
        </p:spPr>
        <p:txBody>
          <a:bodyPr wrap="square">
            <a:spAutoFit/>
          </a:bodyPr>
          <a:lstStyle/>
          <a:p>
            <a:pPr>
              <a:buClr>
                <a:srgbClr val="0070C0"/>
              </a:buClr>
              <a:buSzPct val="80000"/>
            </a:pPr>
            <a:r>
              <a:rPr lang="en-US" sz="2000" b="1" dirty="0">
                <a:solidFill>
                  <a:srgbClr val="C00000"/>
                </a:solidFill>
              </a:rPr>
              <a:t>Red blood cells</a:t>
            </a:r>
          </a:p>
          <a:p>
            <a:pPr marL="361950" indent="-361950">
              <a:buClr>
                <a:srgbClr val="0070C0"/>
              </a:buClr>
              <a:buSzPct val="80000"/>
              <a:buFont typeface="Wingdings 3" panose="05040102010807070707" pitchFamily="18" charset="2"/>
              <a:buChar char=""/>
            </a:pPr>
            <a:r>
              <a:rPr lang="en-US" sz="2000" dirty="0"/>
              <a:t>The lack of a nucleus in a red blood cell means that there is more space for packing in millions of molecules of </a:t>
            </a:r>
            <a:r>
              <a:rPr lang="en-US" sz="2000" dirty="0" err="1"/>
              <a:t>haemoglobin</a:t>
            </a:r>
            <a:r>
              <a:rPr lang="en-US" sz="2000" dirty="0"/>
              <a:t>.</a:t>
            </a:r>
          </a:p>
          <a:p>
            <a:pPr marL="361950" indent="-361950">
              <a:buClr>
                <a:srgbClr val="0070C0"/>
              </a:buClr>
              <a:buSzPct val="80000"/>
              <a:buFont typeface="Wingdings 3" panose="05040102010807070707" pitchFamily="18" charset="2"/>
              <a:buChar char=""/>
            </a:pPr>
            <a:r>
              <a:rPr lang="en-US" sz="2000" dirty="0"/>
              <a:t>Another unusual feature of red blood cells is their shape. They are biconcave discs - like a flat disc that has been pinched in on both sides. This, together with their small size, gives them a relatively large surface area compared with their volume. This high surface area to volume ratio speeds up the rate at which oxygen can diffuse in and out of the red blood cell.</a:t>
            </a:r>
          </a:p>
          <a:p>
            <a:pPr marL="361950" indent="-361950">
              <a:buClr>
                <a:srgbClr val="0070C0"/>
              </a:buClr>
              <a:buSzPct val="80000"/>
              <a:buFont typeface="Wingdings 3" panose="05040102010807070707" pitchFamily="18" charset="2"/>
              <a:buChar char=""/>
            </a:pPr>
            <a:r>
              <a:rPr lang="en-US" sz="2000" dirty="0"/>
              <a:t>The small size of the red blood cell is also useful in enabling it to squeeze through even the tiniest capillaries. This means that oxygen can be taken very close to every cell in the body..</a:t>
            </a:r>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117</a:t>
            </a:r>
            <a:endParaRPr lang="en-GB" sz="1200" b="1" dirty="0">
              <a:latin typeface="Arial" panose="020B0604020202020204" pitchFamily="34" charset="0"/>
              <a:cs typeface="Arial" panose="020B0604020202020204" pitchFamily="34" charset="0"/>
            </a:endParaRPr>
          </a:p>
        </p:txBody>
      </p:sp>
      <p:pic>
        <p:nvPicPr>
          <p:cNvPr id="13314" name="Picture 2" descr="Image result for red blood cell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9703" t="17010" r="12522" b="9633"/>
          <a:stretch/>
        </p:blipFill>
        <p:spPr bwMode="auto">
          <a:xfrm>
            <a:off x="5868194" y="1124744"/>
            <a:ext cx="3024286" cy="2227216"/>
          </a:xfrm>
          <a:prstGeom prst="rect">
            <a:avLst/>
          </a:prstGeom>
          <a:noFill/>
          <a:extLst>
            <a:ext uri="{909E8E84-426E-40DD-AFC4-6F175D3DCCD1}">
              <a14:hiddenFill xmlns:a14="http://schemas.microsoft.com/office/drawing/2010/main">
                <a:solidFill>
                  <a:srgbClr val="FFFFFF"/>
                </a:solidFill>
              </a14:hiddenFill>
            </a:ext>
          </a:extLst>
        </p:spPr>
      </p:pic>
      <p:pic>
        <p:nvPicPr>
          <p:cNvPr id="13320" name="Picture 8" descr="Image result for white blood cell"/>
          <p:cNvPicPr>
            <a:picLocks noChangeAspect="1" noChangeArrowheads="1"/>
          </p:cNvPicPr>
          <p:nvPr/>
        </p:nvPicPr>
        <p:blipFill rotWithShape="1">
          <a:blip r:embed="rId4">
            <a:extLst>
              <a:ext uri="{28A0092B-C50C-407E-A947-70E740481C1C}">
                <a14:useLocalDpi xmlns:a14="http://schemas.microsoft.com/office/drawing/2010/main" val="0"/>
              </a:ext>
            </a:extLst>
          </a:blip>
          <a:srcRect l="3527" t="2667" r="4243" b="44070"/>
          <a:stretch/>
        </p:blipFill>
        <p:spPr bwMode="auto">
          <a:xfrm>
            <a:off x="5868182" y="3458056"/>
            <a:ext cx="3024061" cy="1536818"/>
          </a:xfrm>
          <a:prstGeom prst="rect">
            <a:avLst/>
          </a:prstGeom>
          <a:noFill/>
          <a:extLst>
            <a:ext uri="{909E8E84-426E-40DD-AFC4-6F175D3DCCD1}">
              <a14:hiddenFill xmlns:a14="http://schemas.microsoft.com/office/drawing/2010/main">
                <a:solidFill>
                  <a:srgbClr val="FFFFFF"/>
                </a:solidFill>
              </a14:hiddenFill>
            </a:ext>
          </a:extLst>
        </p:spPr>
      </p:pic>
      <p:pic>
        <p:nvPicPr>
          <p:cNvPr id="13322" name="Picture 10" descr="Image result for platelet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4" t="2561" r="34" b="20306"/>
          <a:stretch/>
        </p:blipFill>
        <p:spPr bwMode="auto">
          <a:xfrm>
            <a:off x="5868144" y="5085184"/>
            <a:ext cx="3023241" cy="1165958"/>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a:xfrm>
            <a:off x="5433860" y="6305718"/>
            <a:ext cx="3486852" cy="400110"/>
          </a:xfrm>
          <a:prstGeom prst="rect">
            <a:avLst/>
          </a:prstGeom>
        </p:spPr>
        <p:txBody>
          <a:bodyPr wrap="none">
            <a:spAutoFit/>
          </a:bodyPr>
          <a:lstStyle/>
          <a:p>
            <a:pPr marL="361950" indent="-361950">
              <a:buClr>
                <a:srgbClr val="C00000"/>
              </a:buClr>
              <a:buFont typeface="Arial" panose="020B0604020202020204" pitchFamily="34" charset="0"/>
              <a:buChar char="▲"/>
            </a:pPr>
            <a:r>
              <a:rPr lang="en-US" sz="2000" b="1" dirty="0" smtClean="0"/>
              <a:t>Figure 9.19 – </a:t>
            </a:r>
            <a:r>
              <a:rPr lang="en-US" sz="2000" dirty="0" smtClean="0"/>
              <a:t>Blood Cells</a:t>
            </a:r>
            <a:endParaRPr lang="en-GB" sz="2000" dirty="0"/>
          </a:p>
        </p:txBody>
      </p:sp>
      <p:sp>
        <p:nvSpPr>
          <p:cNvPr id="9" name="TextBox 8">
            <a:hlinkClick r:id="rId6" action="ppaction://hlinksldjump"/>
          </p:cNvPr>
          <p:cNvSpPr txBox="1"/>
          <p:nvPr/>
        </p:nvSpPr>
        <p:spPr>
          <a:xfrm>
            <a:off x="5292080" y="941819"/>
            <a:ext cx="504056" cy="830997"/>
          </a:xfrm>
          <a:prstGeom prst="rect">
            <a:avLst/>
          </a:prstGeom>
          <a:noFill/>
        </p:spPr>
        <p:txBody>
          <a:bodyPr wrap="squar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48576033"/>
      </p:ext>
    </p:extLst>
  </p:cSld>
  <p:clrMapOvr>
    <a:masterClrMapping/>
  </p:clrMapOvr>
  <p:transition advClick="0"/>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900" dirty="0" smtClean="0"/>
              <a:t>9.3 </a:t>
            </a:r>
            <a:r>
              <a:rPr lang="en-US" sz="3900" dirty="0"/>
              <a:t>– </a:t>
            </a:r>
            <a:r>
              <a:rPr lang="en-US" sz="3900" dirty="0" smtClean="0"/>
              <a:t>Blood Vessels - Questions</a:t>
            </a:r>
            <a:endParaRPr lang="en-US" sz="3900" dirty="0"/>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114</a:t>
            </a:r>
            <a:endParaRPr lang="en-GB" sz="1200" b="1" dirty="0">
              <a:latin typeface="Arial" panose="020B0604020202020204" pitchFamily="34" charset="0"/>
              <a:cs typeface="Arial" panose="020B0604020202020204" pitchFamily="34" charset="0"/>
            </a:endParaRPr>
          </a:p>
        </p:txBody>
      </p:sp>
      <p:sp>
        <p:nvSpPr>
          <p:cNvPr id="10" name="Rectangle 9"/>
          <p:cNvSpPr/>
          <p:nvPr/>
        </p:nvSpPr>
        <p:spPr>
          <a:xfrm>
            <a:off x="179513" y="1156820"/>
            <a:ext cx="8707789" cy="5508000"/>
          </a:xfrm>
          <a:prstGeom prst="rect">
            <a:avLst/>
          </a:prstGeom>
          <a:solidFill>
            <a:schemeClr val="accent5">
              <a:lumMod val="20000"/>
              <a:lumOff val="80000"/>
            </a:schemeClr>
          </a:solidFill>
          <a:ln w="57150">
            <a:solidFill>
              <a:schemeClr val="accent5">
                <a:lumMod val="50000"/>
              </a:schemeClr>
            </a:solidFill>
          </a:ln>
        </p:spPr>
        <p:txBody>
          <a:bodyPr wrap="square">
            <a:spAutoFit/>
          </a:bodyPr>
          <a:lstStyle/>
          <a:p>
            <a:pPr marL="1073150" indent="-1073150">
              <a:buClr>
                <a:srgbClr val="0070C0"/>
              </a:buClr>
              <a:buSzPct val="80000"/>
            </a:pPr>
            <a:r>
              <a:rPr lang="en-US" sz="3335" b="1" dirty="0" smtClean="0"/>
              <a:t>9.20</a:t>
            </a:r>
            <a:r>
              <a:rPr lang="en-US" sz="3335" dirty="0" smtClean="0"/>
              <a:t>	Which type of blood vessels carry blood </a:t>
            </a:r>
            <a:r>
              <a:rPr lang="en-US" sz="3335" b="1" dirty="0" smtClean="0"/>
              <a:t>a</a:t>
            </a:r>
            <a:r>
              <a:rPr lang="en-US" sz="3335" dirty="0" smtClean="0"/>
              <a:t> away from, and </a:t>
            </a:r>
            <a:r>
              <a:rPr lang="en-US" sz="3335" b="1" dirty="0" smtClean="0"/>
              <a:t>b</a:t>
            </a:r>
            <a:r>
              <a:rPr lang="en-US" sz="3335" dirty="0" smtClean="0"/>
              <a:t> towards the heart?</a:t>
            </a:r>
          </a:p>
          <a:p>
            <a:pPr marL="1073150" indent="-1073150">
              <a:buClr>
                <a:srgbClr val="0070C0"/>
              </a:buClr>
              <a:buSzPct val="80000"/>
            </a:pPr>
            <a:r>
              <a:rPr lang="en-US" sz="3335" b="1" dirty="0" smtClean="0"/>
              <a:t>9.21</a:t>
            </a:r>
            <a:r>
              <a:rPr lang="en-US" sz="3335" dirty="0" smtClean="0"/>
              <a:t> 	Why do arteries need strong walls?</a:t>
            </a:r>
          </a:p>
          <a:p>
            <a:pPr marL="1073150" indent="-1073150">
              <a:buClr>
                <a:srgbClr val="0070C0"/>
              </a:buClr>
              <a:buSzPct val="80000"/>
            </a:pPr>
            <a:r>
              <a:rPr lang="en-US" sz="3335" b="1" dirty="0" smtClean="0"/>
              <a:t>9.22</a:t>
            </a:r>
            <a:r>
              <a:rPr lang="en-US" sz="3335" dirty="0" smtClean="0"/>
              <a:t> 	Why do arteries have elastic walls?</a:t>
            </a:r>
          </a:p>
          <a:p>
            <a:pPr marL="1073150" indent="-1073150">
              <a:buClr>
                <a:srgbClr val="0070C0"/>
              </a:buClr>
              <a:buSzPct val="80000"/>
            </a:pPr>
            <a:r>
              <a:rPr lang="en-US" sz="3335" b="1" dirty="0" smtClean="0"/>
              <a:t>9.23</a:t>
            </a:r>
            <a:r>
              <a:rPr lang="en-US" sz="3335" dirty="0" smtClean="0"/>
              <a:t> 	What is the function of capillaries?</a:t>
            </a:r>
          </a:p>
          <a:p>
            <a:pPr marL="1073150" indent="-1073150">
              <a:buClr>
                <a:srgbClr val="0070C0"/>
              </a:buClr>
              <a:buSzPct val="80000"/>
            </a:pPr>
            <a:r>
              <a:rPr lang="en-US" sz="3335" b="1" dirty="0" smtClean="0"/>
              <a:t>9.24</a:t>
            </a:r>
            <a:r>
              <a:rPr lang="en-US" sz="3335" dirty="0" smtClean="0"/>
              <a:t> 	Why do veins have a large lumen?</a:t>
            </a:r>
          </a:p>
          <a:p>
            <a:pPr marL="1073150" indent="-1073150">
              <a:buClr>
                <a:srgbClr val="0070C0"/>
              </a:buClr>
              <a:buSzPct val="80000"/>
            </a:pPr>
            <a:r>
              <a:rPr lang="en-US" sz="3335" b="1" dirty="0" smtClean="0"/>
              <a:t>9.25</a:t>
            </a:r>
            <a:r>
              <a:rPr lang="en-US" sz="3335" dirty="0" smtClean="0"/>
              <a:t> 	How is blood kept moving in the large veins of the legs?</a:t>
            </a:r>
          </a:p>
          <a:p>
            <a:pPr marL="1073150" indent="-1073150">
              <a:buClr>
                <a:srgbClr val="0070C0"/>
              </a:buClr>
              <a:buSzPct val="80000"/>
            </a:pPr>
            <a:r>
              <a:rPr lang="en-US" sz="3335" b="1" dirty="0" smtClean="0"/>
              <a:t>9.26</a:t>
            </a:r>
            <a:r>
              <a:rPr lang="en-US" sz="3335" dirty="0" smtClean="0"/>
              <a:t> 	What is unusual about the blood supply to the liver?</a:t>
            </a:r>
            <a:endParaRPr lang="en-US" sz="3335" dirty="0"/>
          </a:p>
        </p:txBody>
      </p:sp>
      <p:sp>
        <p:nvSpPr>
          <p:cNvPr id="11" name="Oval 10"/>
          <p:cNvSpPr/>
          <p:nvPr/>
        </p:nvSpPr>
        <p:spPr>
          <a:xfrm>
            <a:off x="8473374" y="1056773"/>
            <a:ext cx="504056" cy="504056"/>
          </a:xfrm>
          <a:prstGeom prst="ellipse">
            <a:avLst/>
          </a:prstGeom>
          <a:gradFill>
            <a:gsLst>
              <a:gs pos="0">
                <a:schemeClr val="accent1">
                  <a:lumMod val="5000"/>
                  <a:lumOff val="95000"/>
                </a:schemeClr>
              </a:gs>
              <a:gs pos="47000">
                <a:srgbClr val="92D050"/>
              </a:gs>
              <a:gs pos="100000">
                <a:schemeClr val="accent5">
                  <a:lumMod val="5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4000" b="1" dirty="0" smtClean="0">
                <a:latin typeface="Cairo SF" pitchFamily="2" charset="0"/>
              </a:rPr>
              <a:t>?</a:t>
            </a:r>
            <a:endParaRPr lang="en-GB" b="1" dirty="0">
              <a:latin typeface="Cairo SF" pitchFamily="2" charset="0"/>
            </a:endParaRPr>
          </a:p>
        </p:txBody>
      </p:sp>
      <p:sp>
        <p:nvSpPr>
          <p:cNvPr id="6" name="TextBox 5">
            <a:hlinkClick r:id="rId3" action="ppaction://hlinkfile"/>
          </p:cNvPr>
          <p:cNvSpPr txBox="1"/>
          <p:nvPr/>
        </p:nvSpPr>
        <p:spPr>
          <a:xfrm>
            <a:off x="8146201" y="5653697"/>
            <a:ext cx="654346" cy="1015663"/>
          </a:xfrm>
          <a:prstGeom prst="rect">
            <a:avLst/>
          </a:prstGeom>
          <a:noFill/>
        </p:spPr>
        <p:txBody>
          <a:bodyPr wrap="none" rtlCol="0">
            <a:spAutoFit/>
          </a:bodyPr>
          <a:lstStyle/>
          <a:p>
            <a:r>
              <a:rPr lang="en-GB" sz="6000" b="1" dirty="0" smtClean="0">
                <a:solidFill>
                  <a:srgbClr val="FF0000"/>
                </a:solidFill>
              </a:rPr>
              <a:t>?</a:t>
            </a:r>
            <a:endParaRPr lang="en-GB" b="1" dirty="0">
              <a:solidFill>
                <a:srgbClr val="FF0000"/>
              </a:solidFill>
            </a:endParaRPr>
          </a:p>
        </p:txBody>
      </p:sp>
      <p:sp>
        <p:nvSpPr>
          <p:cNvPr id="7" name="TextBox 6">
            <a:hlinkClick r:id="rId4" action="ppaction://hlinksldjump"/>
          </p:cNvPr>
          <p:cNvSpPr txBox="1"/>
          <p:nvPr/>
        </p:nvSpPr>
        <p:spPr>
          <a:xfrm>
            <a:off x="8244408" y="3068960"/>
            <a:ext cx="504056" cy="830997"/>
          </a:xfrm>
          <a:prstGeom prst="rect">
            <a:avLst/>
          </a:prstGeom>
          <a:noFill/>
        </p:spPr>
        <p:txBody>
          <a:bodyPr wrap="squar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437993394"/>
      </p:ext>
    </p:extLst>
  </p:cSld>
  <p:clrMapOvr>
    <a:masterClrMapping/>
  </p:clrMapOvr>
  <p:transition advClick="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9.4 </a:t>
            </a:r>
            <a:r>
              <a:rPr lang="en-US" sz="4000" dirty="0"/>
              <a:t>– </a:t>
            </a:r>
            <a:r>
              <a:rPr lang="en-US" sz="4000" dirty="0" smtClean="0"/>
              <a:t>Blood – White Blood Cells</a:t>
            </a:r>
            <a:endParaRPr lang="en-US" sz="4000" dirty="0"/>
          </a:p>
        </p:txBody>
      </p:sp>
      <p:sp>
        <p:nvSpPr>
          <p:cNvPr id="34" name="Rectangle 33"/>
          <p:cNvSpPr/>
          <p:nvPr/>
        </p:nvSpPr>
        <p:spPr>
          <a:xfrm>
            <a:off x="179512" y="1124744"/>
            <a:ext cx="5688632" cy="5429179"/>
          </a:xfrm>
          <a:prstGeom prst="rect">
            <a:avLst/>
          </a:prstGeom>
        </p:spPr>
        <p:txBody>
          <a:bodyPr wrap="square">
            <a:spAutoFit/>
          </a:bodyPr>
          <a:lstStyle/>
          <a:p>
            <a:pPr marL="361950" indent="-361950">
              <a:buClr>
                <a:srgbClr val="0070C0"/>
              </a:buClr>
              <a:buSzPct val="80000"/>
              <a:buFont typeface="Wingdings 3" panose="05040102010807070707" pitchFamily="18" charset="2"/>
              <a:buChar char=""/>
            </a:pPr>
            <a:r>
              <a:rPr lang="en-US" sz="2040" b="1" dirty="0" smtClean="0">
                <a:solidFill>
                  <a:srgbClr val="C00000"/>
                </a:solidFill>
              </a:rPr>
              <a:t>White </a:t>
            </a:r>
            <a:r>
              <a:rPr lang="en-US" sz="2040" b="1" dirty="0">
                <a:solidFill>
                  <a:srgbClr val="C00000"/>
                </a:solidFill>
              </a:rPr>
              <a:t>cells </a:t>
            </a:r>
            <a:r>
              <a:rPr lang="en-US" sz="2040" dirty="0"/>
              <a:t>are easily recognised, because, </a:t>
            </a:r>
            <a:r>
              <a:rPr lang="en-US" sz="2040" dirty="0" smtClean="0"/>
              <a:t>unlike </a:t>
            </a:r>
            <a:r>
              <a:rPr lang="en-US" sz="2040" dirty="0"/>
              <a:t>red blood cells they do have a nucleus, </a:t>
            </a:r>
            <a:r>
              <a:rPr lang="en-US" sz="2040" dirty="0" smtClean="0"/>
              <a:t>which </a:t>
            </a:r>
            <a:r>
              <a:rPr lang="en-US" sz="2040" dirty="0"/>
              <a:t>is often quite large and lobed (Figures </a:t>
            </a:r>
            <a:r>
              <a:rPr lang="en-US" sz="2040" dirty="0" smtClean="0"/>
              <a:t>9.19</a:t>
            </a:r>
            <a:r>
              <a:rPr lang="en-US" sz="2040" dirty="0"/>
              <a:t>, 9.20 and 9.21). They can move around </a:t>
            </a:r>
            <a:r>
              <a:rPr lang="en-US" sz="2040" dirty="0" smtClean="0"/>
              <a:t>and </a:t>
            </a:r>
            <a:r>
              <a:rPr lang="en-US" sz="2040" dirty="0"/>
              <a:t>can squeeze out through the walls of blood capillaries into all parts of the body. </a:t>
            </a:r>
            <a:endParaRPr lang="en-US" sz="2040" dirty="0" smtClean="0"/>
          </a:p>
          <a:p>
            <a:pPr marL="361950" indent="-361950">
              <a:buClr>
                <a:srgbClr val="0070C0"/>
              </a:buClr>
              <a:buSzPct val="80000"/>
              <a:buFont typeface="Wingdings 3" panose="05040102010807070707" pitchFamily="18" charset="2"/>
              <a:buChar char=""/>
            </a:pPr>
            <a:r>
              <a:rPr lang="en-US" sz="2040" dirty="0" smtClean="0"/>
              <a:t>Their function </a:t>
            </a:r>
            <a:r>
              <a:rPr lang="en-US" sz="2040" dirty="0"/>
              <a:t>is to fight pathogens (</a:t>
            </a:r>
            <a:r>
              <a:rPr lang="en-US" sz="2040" dirty="0" smtClean="0"/>
              <a:t>disease-causing </a:t>
            </a:r>
            <a:r>
              <a:rPr lang="en-US" sz="2040" dirty="0"/>
              <a:t>bacteria and viruses), and to clear </a:t>
            </a:r>
            <a:r>
              <a:rPr lang="en-US" sz="2040" dirty="0" smtClean="0"/>
              <a:t>up any </a:t>
            </a:r>
            <a:r>
              <a:rPr lang="en-US" sz="2040" dirty="0"/>
              <a:t>dead </a:t>
            </a:r>
            <a:r>
              <a:rPr lang="en-US" sz="2040" dirty="0" smtClean="0"/>
              <a:t>body </a:t>
            </a:r>
            <a:r>
              <a:rPr lang="en-US" sz="2040" dirty="0"/>
              <a:t>cells. Some of them do this by </a:t>
            </a:r>
            <a:r>
              <a:rPr lang="en-US" sz="2040" dirty="0" smtClean="0"/>
              <a:t>taking </a:t>
            </a:r>
            <a:r>
              <a:rPr lang="en-US" sz="2040" dirty="0"/>
              <a:t>in </a:t>
            </a:r>
            <a:r>
              <a:rPr lang="en-US" sz="2040" dirty="0" smtClean="0"/>
              <a:t>and </a:t>
            </a:r>
            <a:r>
              <a:rPr lang="en-US" sz="2040" dirty="0"/>
              <a:t>digesting bacteria, in a process </a:t>
            </a:r>
            <a:r>
              <a:rPr lang="en-US" sz="2040" dirty="0" smtClean="0"/>
              <a:t>called </a:t>
            </a:r>
            <a:r>
              <a:rPr lang="en-US" sz="2040" dirty="0"/>
              <a:t>phagocytosis. Others produce chemicals called antibodies.</a:t>
            </a:r>
          </a:p>
          <a:p>
            <a:pPr marL="361950" indent="-361950">
              <a:buClr>
                <a:srgbClr val="0070C0"/>
              </a:buClr>
              <a:buSzPct val="80000"/>
              <a:buFont typeface="Wingdings 3" panose="05040102010807070707" pitchFamily="18" charset="2"/>
              <a:buChar char=""/>
            </a:pPr>
            <a:r>
              <a:rPr lang="en-US" sz="2040" dirty="0"/>
              <a:t>There are many different kinds of white blood cells. They all have the function of destroying pathogens in your body, but they do it in different ways</a:t>
            </a:r>
            <a:r>
              <a:rPr lang="en-US" sz="2040" dirty="0" smtClean="0"/>
              <a:t>.</a:t>
            </a:r>
            <a:endParaRPr lang="en-US" sz="2040" dirty="0"/>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117</a:t>
            </a:r>
            <a:endParaRPr lang="en-GB" sz="1200" b="1" dirty="0">
              <a:latin typeface="Arial" panose="020B0604020202020204" pitchFamily="34" charset="0"/>
              <a:cs typeface="Arial" panose="020B0604020202020204" pitchFamily="34" charset="0"/>
            </a:endParaRPr>
          </a:p>
        </p:txBody>
      </p:sp>
      <p:sp>
        <p:nvSpPr>
          <p:cNvPr id="12" name="Rectangle 11"/>
          <p:cNvSpPr/>
          <p:nvPr/>
        </p:nvSpPr>
        <p:spPr>
          <a:xfrm>
            <a:off x="5868144" y="3947572"/>
            <a:ext cx="3024336" cy="1569660"/>
          </a:xfrm>
          <a:prstGeom prst="rect">
            <a:avLst/>
          </a:prstGeom>
        </p:spPr>
        <p:txBody>
          <a:bodyPr wrap="square">
            <a:spAutoFit/>
          </a:bodyPr>
          <a:lstStyle/>
          <a:p>
            <a:pPr indent="352425">
              <a:buClr>
                <a:srgbClr val="C00000"/>
              </a:buClr>
              <a:buFont typeface="Arial" panose="020B0604020202020204" pitchFamily="34" charset="0"/>
              <a:buChar char="▲"/>
            </a:pPr>
            <a:r>
              <a:rPr lang="en-US" sz="1600" b="1" dirty="0" smtClean="0"/>
              <a:t>Figure 9.20 – </a:t>
            </a:r>
            <a:r>
              <a:rPr lang="en-US" sz="1600" dirty="0"/>
              <a:t>Blood seen through a microscope</a:t>
            </a:r>
            <a:r>
              <a:rPr lang="en-US" sz="1600" dirty="0" smtClean="0"/>
              <a:t>. The </a:t>
            </a:r>
            <a:r>
              <a:rPr lang="en-US" sz="1600" dirty="0"/>
              <a:t>large cell is a white cell. The others are all red cells</a:t>
            </a:r>
            <a:r>
              <a:rPr lang="en-US" sz="1600" dirty="0" smtClean="0"/>
              <a:t>. There </a:t>
            </a:r>
            <a:r>
              <a:rPr lang="en-US" sz="1600" dirty="0"/>
              <a:t>are also a few platelets (x 1700).</a:t>
            </a:r>
            <a:endParaRPr lang="en-GB" sz="1600" dirty="0"/>
          </a:p>
        </p:txBody>
      </p:sp>
      <p:pic>
        <p:nvPicPr>
          <p:cNvPr id="2" name="Picture 1"/>
          <p:cNvPicPr>
            <a:picLocks noChangeAspect="1"/>
          </p:cNvPicPr>
          <p:nvPr/>
        </p:nvPicPr>
        <p:blipFill rotWithShape="1">
          <a:blip r:embed="rId3"/>
          <a:srcRect l="5343" t="15493" r="18479" b="14686"/>
          <a:stretch/>
        </p:blipFill>
        <p:spPr>
          <a:xfrm>
            <a:off x="5868144" y="1160694"/>
            <a:ext cx="3025116" cy="2750105"/>
          </a:xfrm>
          <a:prstGeom prst="rect">
            <a:avLst/>
          </a:prstGeom>
        </p:spPr>
      </p:pic>
      <p:sp>
        <p:nvSpPr>
          <p:cNvPr id="11" name="TextBox 10">
            <a:hlinkClick r:id="rId4" action="ppaction://hlinkfile"/>
          </p:cNvPr>
          <p:cNvSpPr txBox="1"/>
          <p:nvPr/>
        </p:nvSpPr>
        <p:spPr>
          <a:xfrm>
            <a:off x="6414762" y="6153813"/>
            <a:ext cx="2363147"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White Blood Cells</a:t>
            </a:r>
            <a:endParaRPr lang="en-GB" sz="2000" b="1" dirty="0"/>
          </a:p>
        </p:txBody>
      </p:sp>
    </p:spTree>
    <p:extLst>
      <p:ext uri="{BB962C8B-B14F-4D97-AF65-F5344CB8AC3E}">
        <p14:creationId xmlns:p14="http://schemas.microsoft.com/office/powerpoint/2010/main" val="2955543805"/>
      </p:ext>
    </p:extLst>
  </p:cSld>
  <p:clrMapOvr>
    <a:masterClrMapping/>
  </p:clrMapOvr>
  <p:transition advClick="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9.4 </a:t>
            </a:r>
            <a:r>
              <a:rPr lang="en-US" sz="4000" dirty="0"/>
              <a:t>– </a:t>
            </a:r>
            <a:r>
              <a:rPr lang="en-US" sz="4000" dirty="0" smtClean="0"/>
              <a:t>Blood – White Blood Cells</a:t>
            </a:r>
            <a:endParaRPr lang="en-US" sz="4000" dirty="0"/>
          </a:p>
        </p:txBody>
      </p:sp>
      <p:sp>
        <p:nvSpPr>
          <p:cNvPr id="34" name="Rectangle 33"/>
          <p:cNvSpPr/>
          <p:nvPr/>
        </p:nvSpPr>
        <p:spPr>
          <a:xfrm>
            <a:off x="179512" y="1124744"/>
            <a:ext cx="5688632" cy="5370701"/>
          </a:xfrm>
          <a:prstGeom prst="rect">
            <a:avLst/>
          </a:prstGeom>
        </p:spPr>
        <p:txBody>
          <a:bodyPr wrap="square">
            <a:spAutoFit/>
          </a:bodyPr>
          <a:lstStyle/>
          <a:p>
            <a:pPr marL="361950" indent="-361950">
              <a:buClr>
                <a:srgbClr val="0070C0"/>
              </a:buClr>
              <a:buSzPct val="80000"/>
              <a:buFont typeface="Wingdings 3" panose="05040102010807070707" pitchFamily="18" charset="2"/>
              <a:buChar char=""/>
            </a:pPr>
            <a:r>
              <a:rPr lang="en-US" sz="2450" b="1" dirty="0" smtClean="0">
                <a:solidFill>
                  <a:srgbClr val="FF0000"/>
                </a:solidFill>
              </a:rPr>
              <a:t>Phagocytes </a:t>
            </a:r>
            <a:r>
              <a:rPr lang="en-US" sz="2450" dirty="0"/>
              <a:t>are cells which can move around the body, engulfing and destroying pathogens (Figure 9.22). They also destroy any of your own cells that are damaged or worn out. </a:t>
            </a:r>
            <a:endParaRPr lang="en-US" sz="2450" dirty="0" smtClean="0"/>
          </a:p>
          <a:p>
            <a:pPr marL="361950" indent="-361950">
              <a:buClr>
                <a:srgbClr val="0070C0"/>
              </a:buClr>
              <a:buSzPct val="80000"/>
              <a:buFont typeface="Wingdings 3" panose="05040102010807070707" pitchFamily="18" charset="2"/>
              <a:buChar char=""/>
            </a:pPr>
            <a:r>
              <a:rPr lang="en-US" sz="2450" dirty="0" smtClean="0"/>
              <a:t>Phagocytes </a:t>
            </a:r>
            <a:r>
              <a:rPr lang="en-US" sz="2450" dirty="0"/>
              <a:t>often have lobed nuclei. If you damage your skin, perhaps with a cut or graze, phagocytes will collect at the site of the damage, to engulf and digest any microorganisms which might possibly get in.</a:t>
            </a:r>
          </a:p>
          <a:p>
            <a:pPr marL="361950" indent="-361950">
              <a:buClr>
                <a:srgbClr val="0070C0"/>
              </a:buClr>
              <a:buSzPct val="80000"/>
              <a:buFont typeface="Wingdings 3" panose="05040102010807070707" pitchFamily="18" charset="2"/>
              <a:buChar char=""/>
            </a:pPr>
            <a:r>
              <a:rPr lang="en-US" sz="2450" dirty="0"/>
              <a:t>You can read more about antibodies in Chapter 10. </a:t>
            </a:r>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117</a:t>
            </a:r>
            <a:endParaRPr lang="en-GB" sz="1200" b="1" dirty="0">
              <a:latin typeface="Arial" panose="020B0604020202020204" pitchFamily="34" charset="0"/>
              <a:cs typeface="Arial" panose="020B0604020202020204" pitchFamily="34" charset="0"/>
            </a:endParaRPr>
          </a:p>
        </p:txBody>
      </p:sp>
      <p:sp>
        <p:nvSpPr>
          <p:cNvPr id="12" name="Rectangle 11"/>
          <p:cNvSpPr/>
          <p:nvPr/>
        </p:nvSpPr>
        <p:spPr>
          <a:xfrm>
            <a:off x="5868144" y="3832012"/>
            <a:ext cx="3024336" cy="677108"/>
          </a:xfrm>
          <a:prstGeom prst="rect">
            <a:avLst/>
          </a:prstGeom>
        </p:spPr>
        <p:txBody>
          <a:bodyPr wrap="square">
            <a:spAutoFit/>
          </a:bodyPr>
          <a:lstStyle/>
          <a:p>
            <a:pPr indent="352425">
              <a:buClr>
                <a:srgbClr val="C00000"/>
              </a:buClr>
              <a:buFont typeface="Arial" panose="020B0604020202020204" pitchFamily="34" charset="0"/>
              <a:buChar char="▲"/>
            </a:pPr>
            <a:r>
              <a:rPr lang="en-US" sz="1900" b="1" dirty="0" smtClean="0"/>
              <a:t>Figure 9.21 – </a:t>
            </a:r>
            <a:r>
              <a:rPr lang="en-US" sz="1900" dirty="0"/>
              <a:t>Two types of white blood cell.</a:t>
            </a:r>
            <a:endParaRPr lang="en-GB" sz="1900" dirty="0"/>
          </a:p>
        </p:txBody>
      </p:sp>
      <p:pic>
        <p:nvPicPr>
          <p:cNvPr id="2" name="Picture 1"/>
          <p:cNvPicPr>
            <a:picLocks noChangeAspect="1"/>
          </p:cNvPicPr>
          <p:nvPr/>
        </p:nvPicPr>
        <p:blipFill rotWithShape="1">
          <a:blip r:embed="rId3"/>
          <a:srcRect l="5343" t="20065" r="18479" b="14686"/>
          <a:stretch/>
        </p:blipFill>
        <p:spPr>
          <a:xfrm>
            <a:off x="5868144" y="1153200"/>
            <a:ext cx="3025116" cy="2570031"/>
          </a:xfrm>
          <a:prstGeom prst="rect">
            <a:avLst/>
          </a:prstGeom>
        </p:spPr>
      </p:pic>
      <p:sp>
        <p:nvSpPr>
          <p:cNvPr id="7" name="TextBox 6">
            <a:hlinkClick r:id="rId4" action="ppaction://hlinkfile"/>
          </p:cNvPr>
          <p:cNvSpPr txBox="1"/>
          <p:nvPr/>
        </p:nvSpPr>
        <p:spPr>
          <a:xfrm>
            <a:off x="3203848" y="6269250"/>
            <a:ext cx="2363147"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White Blood Cells</a:t>
            </a:r>
            <a:endParaRPr lang="en-GB" sz="2000" b="1" dirty="0"/>
          </a:p>
        </p:txBody>
      </p:sp>
      <p:sp>
        <p:nvSpPr>
          <p:cNvPr id="3" name="Rectangle 2"/>
          <p:cNvSpPr/>
          <p:nvPr/>
        </p:nvSpPr>
        <p:spPr>
          <a:xfrm>
            <a:off x="5868144" y="3132257"/>
            <a:ext cx="3024336" cy="584775"/>
          </a:xfrm>
          <a:prstGeom prst="rect">
            <a:avLst/>
          </a:prstGeom>
          <a:solidFill>
            <a:schemeClr val="bg1">
              <a:lumMod val="95000"/>
              <a:alpha val="48000"/>
            </a:schemeClr>
          </a:solidFill>
        </p:spPr>
        <p:txBody>
          <a:bodyPr wrap="square">
            <a:spAutoFit/>
          </a:bodyPr>
          <a:lstStyle/>
          <a:p>
            <a:pPr algn="ctr"/>
            <a:r>
              <a:rPr lang="en-US" sz="1600" dirty="0"/>
              <a:t>phagocyte, with lobed nucleus;</a:t>
            </a:r>
          </a:p>
          <a:p>
            <a:pPr algn="ctr"/>
            <a:r>
              <a:rPr lang="en-US" sz="1600" dirty="0"/>
              <a:t>it can engulf bacteria</a:t>
            </a:r>
            <a:endParaRPr lang="en-GB" sz="1600" dirty="0"/>
          </a:p>
        </p:txBody>
      </p:sp>
      <p:pic>
        <p:nvPicPr>
          <p:cNvPr id="1026" name="Picture 2" descr="Image result for lymphocyte,"/>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12520" b="11664"/>
          <a:stretch/>
        </p:blipFill>
        <p:spPr bwMode="auto">
          <a:xfrm>
            <a:off x="5868144" y="4585568"/>
            <a:ext cx="3024336" cy="208379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5868144" y="6130255"/>
            <a:ext cx="3024336" cy="584775"/>
          </a:xfrm>
          <a:prstGeom prst="rect">
            <a:avLst/>
          </a:prstGeom>
          <a:solidFill>
            <a:schemeClr val="bg1">
              <a:lumMod val="95000"/>
              <a:alpha val="48000"/>
            </a:schemeClr>
          </a:solidFill>
        </p:spPr>
        <p:txBody>
          <a:bodyPr wrap="square">
            <a:spAutoFit/>
          </a:bodyPr>
          <a:lstStyle/>
          <a:p>
            <a:pPr algn="ctr"/>
            <a:r>
              <a:rPr lang="en-US" sz="1600" dirty="0"/>
              <a:t>lymphocyte, </a:t>
            </a:r>
            <a:r>
              <a:rPr lang="en-US" sz="1600" dirty="0" smtClean="0"/>
              <a:t>with a </a:t>
            </a:r>
            <a:r>
              <a:rPr lang="en-US" sz="1600" dirty="0"/>
              <a:t>large nucleus</a:t>
            </a:r>
            <a:endParaRPr lang="en-GB" sz="1600" dirty="0"/>
          </a:p>
        </p:txBody>
      </p:sp>
    </p:spTree>
    <p:extLst>
      <p:ext uri="{BB962C8B-B14F-4D97-AF65-F5344CB8AC3E}">
        <p14:creationId xmlns:p14="http://schemas.microsoft.com/office/powerpoint/2010/main" val="2641690104"/>
      </p:ext>
    </p:extLst>
  </p:cSld>
  <p:clrMapOvr>
    <a:masterClrMapping/>
  </p:clrMapOvr>
  <p:transition advClick="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9.4 </a:t>
            </a:r>
            <a:r>
              <a:rPr lang="en-US" sz="4000" dirty="0"/>
              <a:t>– </a:t>
            </a:r>
            <a:r>
              <a:rPr lang="en-US" sz="4000" dirty="0" smtClean="0"/>
              <a:t>Blood – White Blood Cells</a:t>
            </a:r>
            <a:endParaRPr lang="en-US" sz="4000" dirty="0"/>
          </a:p>
        </p:txBody>
      </p:sp>
      <p:sp>
        <p:nvSpPr>
          <p:cNvPr id="34" name="Rectangle 33"/>
          <p:cNvSpPr/>
          <p:nvPr/>
        </p:nvSpPr>
        <p:spPr>
          <a:xfrm>
            <a:off x="179512" y="1124744"/>
            <a:ext cx="5112568" cy="5370701"/>
          </a:xfrm>
          <a:prstGeom prst="rect">
            <a:avLst/>
          </a:prstGeom>
        </p:spPr>
        <p:txBody>
          <a:bodyPr wrap="square">
            <a:spAutoFit/>
          </a:bodyPr>
          <a:lstStyle/>
          <a:p>
            <a:pPr>
              <a:buClr>
                <a:srgbClr val="0070C0"/>
              </a:buClr>
              <a:buSzPct val="80000"/>
            </a:pPr>
            <a:r>
              <a:rPr lang="en-US" sz="2450" b="1" dirty="0">
                <a:solidFill>
                  <a:srgbClr val="C00000"/>
                </a:solidFill>
              </a:rPr>
              <a:t>Platelets</a:t>
            </a:r>
          </a:p>
          <a:p>
            <a:pPr marL="361950" indent="-361950">
              <a:buClr>
                <a:srgbClr val="0070C0"/>
              </a:buClr>
              <a:buSzPct val="80000"/>
              <a:buFont typeface="Wingdings 3" panose="05040102010807070707" pitchFamily="18" charset="2"/>
              <a:buChar char=""/>
            </a:pPr>
            <a:r>
              <a:rPr lang="en-US" sz="2450" dirty="0"/>
              <a:t>Platelets are small fragments of cells, with no nucleus. They are made in the red bone marrow, and they are involved in blood clotting.</a:t>
            </a:r>
          </a:p>
          <a:p>
            <a:pPr marL="361950" indent="-361950">
              <a:buClr>
                <a:srgbClr val="0070C0"/>
              </a:buClr>
              <a:buSzPct val="80000"/>
              <a:buFont typeface="Wingdings 3" panose="05040102010807070707" pitchFamily="18" charset="2"/>
              <a:buChar char=""/>
            </a:pPr>
            <a:r>
              <a:rPr lang="en-US" sz="2450" dirty="0" smtClean="0"/>
              <a:t>Blood </a:t>
            </a:r>
            <a:r>
              <a:rPr lang="en-US" sz="2450" dirty="0"/>
              <a:t>clotting stops pathogens getting into the body through breaks in the skin. Normally, your skin provides a very effective barrier against the entry of bacteria and viruses. Blood clotting also prevents too much blood loss.</a:t>
            </a:r>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117</a:t>
            </a:r>
            <a:endParaRPr lang="en-GB" sz="1200" b="1" dirty="0">
              <a:latin typeface="Arial" panose="020B0604020202020204" pitchFamily="34" charset="0"/>
              <a:cs typeface="Arial" panose="020B0604020202020204" pitchFamily="34" charset="0"/>
            </a:endParaRPr>
          </a:p>
        </p:txBody>
      </p:sp>
      <p:sp>
        <p:nvSpPr>
          <p:cNvPr id="7" name="TextBox 6">
            <a:hlinkClick r:id="rId3" action="ppaction://hlinkfile"/>
          </p:cNvPr>
          <p:cNvSpPr txBox="1"/>
          <p:nvPr/>
        </p:nvSpPr>
        <p:spPr>
          <a:xfrm>
            <a:off x="2771800" y="6269250"/>
            <a:ext cx="2363147"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White Blood Cells</a:t>
            </a:r>
            <a:endParaRPr lang="en-GB" sz="2000" b="1" dirty="0"/>
          </a:p>
        </p:txBody>
      </p:sp>
      <p:pic>
        <p:nvPicPr>
          <p:cNvPr id="5" name="Picture 4"/>
          <p:cNvPicPr>
            <a:picLocks noChangeAspect="1"/>
          </p:cNvPicPr>
          <p:nvPr/>
        </p:nvPicPr>
        <p:blipFill rotWithShape="1">
          <a:blip r:embed="rId4">
            <a:lum bright="-47000" contrast="75000"/>
          </a:blip>
          <a:srcRect r="1802" b="9051"/>
          <a:stretch/>
        </p:blipFill>
        <p:spPr>
          <a:xfrm>
            <a:off x="5287387" y="1124744"/>
            <a:ext cx="3605093" cy="3331976"/>
          </a:xfrm>
          <a:prstGeom prst="rect">
            <a:avLst/>
          </a:prstGeom>
        </p:spPr>
      </p:pic>
      <p:sp>
        <p:nvSpPr>
          <p:cNvPr id="13" name="Rectangle 12"/>
          <p:cNvSpPr/>
          <p:nvPr/>
        </p:nvSpPr>
        <p:spPr>
          <a:xfrm>
            <a:off x="5287387" y="4488680"/>
            <a:ext cx="3605093" cy="380480"/>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sz="2000" b="1" dirty="0"/>
              <a:t>Figure </a:t>
            </a:r>
            <a:r>
              <a:rPr lang="en-US" sz="2000" b="1" dirty="0" smtClean="0"/>
              <a:t>9.22 – </a:t>
            </a:r>
            <a:r>
              <a:rPr lang="en-US" sz="2000" dirty="0" smtClean="0"/>
              <a:t>Phagocytosis</a:t>
            </a:r>
            <a:endParaRPr lang="en-GB" sz="2000" dirty="0"/>
          </a:p>
        </p:txBody>
      </p:sp>
      <p:sp>
        <p:nvSpPr>
          <p:cNvPr id="14" name="Round Same Side Corner Rectangle 13"/>
          <p:cNvSpPr/>
          <p:nvPr/>
        </p:nvSpPr>
        <p:spPr>
          <a:xfrm>
            <a:off x="5220072" y="5248131"/>
            <a:ext cx="2088232" cy="446216"/>
          </a:xfrm>
          <a:prstGeom prst="round2SameRect">
            <a:avLst>
              <a:gd name="adj1" fmla="val 500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chemeClr val="tx1"/>
                </a:solidFill>
                <a:latin typeface="Arial" panose="020B0604020202020204" pitchFamily="34" charset="0"/>
                <a:cs typeface="Arial" panose="020B0604020202020204" pitchFamily="34" charset="0"/>
              </a:rPr>
              <a:t>Key Definition</a:t>
            </a:r>
            <a:endParaRPr lang="en-GB" sz="2000" b="1" dirty="0">
              <a:solidFill>
                <a:schemeClr val="tx1"/>
              </a:solidFill>
              <a:latin typeface="Arial" panose="020B0604020202020204" pitchFamily="34" charset="0"/>
              <a:cs typeface="Arial" panose="020B0604020202020204" pitchFamily="34" charset="0"/>
            </a:endParaRPr>
          </a:p>
        </p:txBody>
      </p:sp>
      <p:sp>
        <p:nvSpPr>
          <p:cNvPr id="15" name="Round Same Side Corner Rectangle 14"/>
          <p:cNvSpPr/>
          <p:nvPr/>
        </p:nvSpPr>
        <p:spPr>
          <a:xfrm flipV="1">
            <a:off x="5220072" y="5702816"/>
            <a:ext cx="3672408" cy="894535"/>
          </a:xfrm>
          <a:prstGeom prst="round2SameRect">
            <a:avLst/>
          </a:prstGeom>
          <a:no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 name="TextBox 15"/>
          <p:cNvSpPr txBox="1"/>
          <p:nvPr/>
        </p:nvSpPr>
        <p:spPr>
          <a:xfrm>
            <a:off x="5364088" y="5766355"/>
            <a:ext cx="3431468" cy="830997"/>
          </a:xfrm>
          <a:prstGeom prst="rect">
            <a:avLst/>
          </a:prstGeom>
          <a:noFill/>
        </p:spPr>
        <p:txBody>
          <a:bodyPr wrap="square" rtlCol="0">
            <a:spAutoFit/>
          </a:bodyPr>
          <a:lstStyle/>
          <a:p>
            <a:r>
              <a:rPr lang="en-US" sz="2400" b="1" dirty="0" smtClean="0"/>
              <a:t>Pathogen </a:t>
            </a:r>
            <a:r>
              <a:rPr lang="en-US" sz="2400" dirty="0" smtClean="0"/>
              <a:t>– a disease-causing organisation</a:t>
            </a:r>
            <a:endParaRPr lang="en-GB" sz="2400" dirty="0"/>
          </a:p>
        </p:txBody>
      </p:sp>
    </p:spTree>
    <p:extLst>
      <p:ext uri="{BB962C8B-B14F-4D97-AF65-F5344CB8AC3E}">
        <p14:creationId xmlns:p14="http://schemas.microsoft.com/office/powerpoint/2010/main" val="3547301648"/>
      </p:ext>
    </p:extLst>
  </p:cSld>
  <p:clrMapOvr>
    <a:masterClrMapping/>
  </p:clrMapOvr>
  <p:transition advClick="0"/>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900" dirty="0" smtClean="0"/>
              <a:t>9.4 </a:t>
            </a:r>
            <a:r>
              <a:rPr lang="en-US" sz="3900" dirty="0"/>
              <a:t>– </a:t>
            </a:r>
            <a:r>
              <a:rPr lang="en-US" sz="3900" dirty="0" smtClean="0"/>
              <a:t>Blood - Questions</a:t>
            </a:r>
            <a:endParaRPr lang="en-US" sz="3900" dirty="0"/>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119</a:t>
            </a:r>
            <a:endParaRPr lang="en-GB" sz="1200" b="1" dirty="0">
              <a:latin typeface="Arial" panose="020B0604020202020204" pitchFamily="34" charset="0"/>
              <a:cs typeface="Arial" panose="020B0604020202020204" pitchFamily="34" charset="0"/>
            </a:endParaRPr>
          </a:p>
        </p:txBody>
      </p:sp>
      <p:sp>
        <p:nvSpPr>
          <p:cNvPr id="10" name="Rectangle 9"/>
          <p:cNvSpPr/>
          <p:nvPr/>
        </p:nvSpPr>
        <p:spPr>
          <a:xfrm>
            <a:off x="179513" y="1124744"/>
            <a:ext cx="8707789" cy="5509200"/>
          </a:xfrm>
          <a:prstGeom prst="rect">
            <a:avLst/>
          </a:prstGeom>
          <a:solidFill>
            <a:schemeClr val="accent5">
              <a:lumMod val="20000"/>
              <a:lumOff val="80000"/>
            </a:schemeClr>
          </a:solidFill>
          <a:ln w="57150">
            <a:solidFill>
              <a:schemeClr val="accent5">
                <a:lumMod val="50000"/>
              </a:schemeClr>
            </a:solidFill>
          </a:ln>
        </p:spPr>
        <p:txBody>
          <a:bodyPr wrap="square">
            <a:spAutoFit/>
          </a:bodyPr>
          <a:lstStyle/>
          <a:p>
            <a:pPr marL="1260475" indent="-1260475">
              <a:buClr>
                <a:srgbClr val="0070C0"/>
              </a:buClr>
              <a:buSzPct val="80000"/>
            </a:pPr>
            <a:r>
              <a:rPr lang="en-US" sz="4400" b="1" dirty="0"/>
              <a:t>9.27</a:t>
            </a:r>
            <a:r>
              <a:rPr lang="en-US" sz="4400" dirty="0"/>
              <a:t> </a:t>
            </a:r>
            <a:r>
              <a:rPr lang="en-US" sz="4400" dirty="0" smtClean="0"/>
              <a:t>	List </a:t>
            </a:r>
            <a:r>
              <a:rPr lang="en-US" sz="4400" dirty="0"/>
              <a:t>five substances that are transported in plasma.</a:t>
            </a:r>
          </a:p>
          <a:p>
            <a:pPr marL="1260475" indent="-1260475">
              <a:buClr>
                <a:srgbClr val="0070C0"/>
              </a:buClr>
              <a:buSzPct val="80000"/>
            </a:pPr>
            <a:r>
              <a:rPr lang="en-US" sz="4400" b="1" dirty="0"/>
              <a:t>9.28</a:t>
            </a:r>
            <a:r>
              <a:rPr lang="en-US" sz="4400" dirty="0"/>
              <a:t> </a:t>
            </a:r>
            <a:r>
              <a:rPr lang="en-US" sz="4400" dirty="0" smtClean="0"/>
              <a:t>	What </a:t>
            </a:r>
            <a:r>
              <a:rPr lang="en-US" sz="4400" dirty="0"/>
              <a:t>is the function of red blood cells?</a:t>
            </a:r>
          </a:p>
          <a:p>
            <a:pPr marL="1260475" indent="-1260475">
              <a:buClr>
                <a:srgbClr val="0070C0"/>
              </a:buClr>
              <a:buSzPct val="80000"/>
            </a:pPr>
            <a:r>
              <a:rPr lang="en-US" sz="4400" b="1" dirty="0"/>
              <a:t>9.29</a:t>
            </a:r>
            <a:r>
              <a:rPr lang="en-US" sz="4400" dirty="0"/>
              <a:t> </a:t>
            </a:r>
            <a:r>
              <a:rPr lang="en-US" sz="4400" dirty="0" smtClean="0"/>
              <a:t>	What </a:t>
            </a:r>
            <a:r>
              <a:rPr lang="en-US" sz="4400" dirty="0"/>
              <a:t>is unusual about the structure of red blood cells</a:t>
            </a:r>
            <a:r>
              <a:rPr lang="en-US" sz="4400" dirty="0" smtClean="0"/>
              <a:t>?</a:t>
            </a:r>
          </a:p>
          <a:p>
            <a:pPr marL="1260475" indent="-1260475">
              <a:buClr>
                <a:srgbClr val="0070C0"/>
              </a:buClr>
              <a:buSzPct val="80000"/>
            </a:pPr>
            <a:r>
              <a:rPr lang="en-US" sz="4400" b="1" dirty="0"/>
              <a:t>9.30</a:t>
            </a:r>
            <a:r>
              <a:rPr lang="en-US" sz="4400" dirty="0"/>
              <a:t> </a:t>
            </a:r>
            <a:r>
              <a:rPr lang="en-US" sz="4400" dirty="0" smtClean="0"/>
              <a:t>	What </a:t>
            </a:r>
            <a:r>
              <a:rPr lang="en-US" sz="4400" dirty="0"/>
              <a:t>is </a:t>
            </a:r>
            <a:r>
              <a:rPr lang="en-US" sz="4400" dirty="0" err="1"/>
              <a:t>haemoglobin</a:t>
            </a:r>
            <a:r>
              <a:rPr lang="en-US" sz="4400" dirty="0"/>
              <a:t>?</a:t>
            </a:r>
          </a:p>
          <a:p>
            <a:pPr marL="1260475" indent="-1260475">
              <a:buClr>
                <a:srgbClr val="0070C0"/>
              </a:buClr>
              <a:buSzPct val="80000"/>
            </a:pPr>
            <a:r>
              <a:rPr lang="en-US" sz="4400" b="1" dirty="0"/>
              <a:t>9.31</a:t>
            </a:r>
            <a:r>
              <a:rPr lang="en-US" sz="4400" dirty="0"/>
              <a:t> </a:t>
            </a:r>
            <a:r>
              <a:rPr lang="en-US" sz="4400" dirty="0" smtClean="0"/>
              <a:t>	What </a:t>
            </a:r>
            <a:r>
              <a:rPr lang="en-US" sz="4400" dirty="0"/>
              <a:t>are platelets?</a:t>
            </a:r>
          </a:p>
        </p:txBody>
      </p:sp>
      <p:sp>
        <p:nvSpPr>
          <p:cNvPr id="11" name="Oval 10"/>
          <p:cNvSpPr/>
          <p:nvPr/>
        </p:nvSpPr>
        <p:spPr>
          <a:xfrm>
            <a:off x="8473374" y="1056773"/>
            <a:ext cx="504056" cy="504056"/>
          </a:xfrm>
          <a:prstGeom prst="ellipse">
            <a:avLst/>
          </a:prstGeom>
          <a:gradFill>
            <a:gsLst>
              <a:gs pos="0">
                <a:schemeClr val="accent1">
                  <a:lumMod val="5000"/>
                  <a:lumOff val="95000"/>
                </a:schemeClr>
              </a:gs>
              <a:gs pos="47000">
                <a:srgbClr val="92D050"/>
              </a:gs>
              <a:gs pos="100000">
                <a:schemeClr val="accent5">
                  <a:lumMod val="5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4000" b="1" dirty="0" smtClean="0">
                <a:latin typeface="Cairo SF" pitchFamily="2" charset="0"/>
              </a:rPr>
              <a:t>?</a:t>
            </a:r>
            <a:endParaRPr lang="en-GB" b="1" dirty="0">
              <a:latin typeface="Cairo SF" pitchFamily="2" charset="0"/>
            </a:endParaRPr>
          </a:p>
        </p:txBody>
      </p:sp>
      <p:sp>
        <p:nvSpPr>
          <p:cNvPr id="2" name="TextBox 1">
            <a:hlinkClick r:id="rId3" action="ppaction://hlinkfile"/>
          </p:cNvPr>
          <p:cNvSpPr txBox="1"/>
          <p:nvPr/>
        </p:nvSpPr>
        <p:spPr>
          <a:xfrm>
            <a:off x="8146201" y="5509681"/>
            <a:ext cx="654346" cy="1015663"/>
          </a:xfrm>
          <a:prstGeom prst="rect">
            <a:avLst/>
          </a:prstGeom>
          <a:noFill/>
        </p:spPr>
        <p:txBody>
          <a:bodyPr wrap="none" rtlCol="0">
            <a:spAutoFit/>
          </a:bodyPr>
          <a:lstStyle/>
          <a:p>
            <a:r>
              <a:rPr lang="en-GB"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553762563"/>
      </p:ext>
    </p:extLst>
  </p:cSld>
  <p:clrMapOvr>
    <a:masterClrMapping/>
  </p:clrMapOvr>
  <p:transition advClick="0"/>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900" dirty="0" smtClean="0"/>
              <a:t>9.3 </a:t>
            </a:r>
            <a:r>
              <a:rPr lang="en-US" sz="3900" dirty="0"/>
              <a:t>– </a:t>
            </a:r>
            <a:r>
              <a:rPr lang="en-US" sz="3900" dirty="0" smtClean="0"/>
              <a:t>Blood Vessels - Veins</a:t>
            </a:r>
            <a:endParaRPr lang="en-US" sz="3900" dirty="0"/>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119</a:t>
            </a:r>
            <a:endParaRPr lang="en-GB" sz="1200" b="1"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482634542"/>
              </p:ext>
            </p:extLst>
          </p:nvPr>
        </p:nvGraphicFramePr>
        <p:xfrm>
          <a:off x="179512" y="1124744"/>
          <a:ext cx="8640961" cy="4974808"/>
        </p:xfrm>
        <a:graphic>
          <a:graphicData uri="http://schemas.openxmlformats.org/drawingml/2006/table">
            <a:tbl>
              <a:tblPr firstRow="1" bandRow="1">
                <a:tableStyleId>{5C22544A-7EE6-4342-B048-85BDC9FD1C3A}</a:tableStyleId>
              </a:tblPr>
              <a:tblGrid>
                <a:gridCol w="1440160"/>
                <a:gridCol w="2448272"/>
                <a:gridCol w="4752529"/>
              </a:tblGrid>
              <a:tr h="370840">
                <a:tc>
                  <a:txBody>
                    <a:bodyPr/>
                    <a:lstStyle/>
                    <a:p>
                      <a:pPr marL="0" algn="l" rtl="0" eaLnBrk="1" latinLnBrk="0" hangingPunct="1"/>
                      <a:r>
                        <a:rPr kumimoji="0" lang="en-GB" sz="1770" b="1" kern="1200" dirty="0" smtClean="0">
                          <a:solidFill>
                            <a:schemeClr val="lt1"/>
                          </a:solidFill>
                          <a:latin typeface="Arial" panose="020B0604020202020204" pitchFamily="34" charset="0"/>
                          <a:ea typeface="+mn-ea"/>
                          <a:cs typeface="Arial" panose="020B0604020202020204" pitchFamily="34" charset="0"/>
                        </a:rPr>
                        <a:t>Component</a:t>
                      </a:r>
                      <a:endParaRPr kumimoji="0" lang="en-GB" sz="1770" b="1" kern="1200" dirty="0">
                        <a:solidFill>
                          <a:schemeClr val="lt1"/>
                        </a:solidFill>
                        <a:latin typeface="Arial" panose="020B0604020202020204" pitchFamily="34" charset="0"/>
                        <a:ea typeface="+mn-ea"/>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p>
                      <a:pPr marL="0" algn="l" rtl="0" eaLnBrk="1" latinLnBrk="0" hangingPunct="1"/>
                      <a:r>
                        <a:rPr kumimoji="0" lang="en-GB" sz="1770" b="1" kern="1200" dirty="0" smtClean="0">
                          <a:solidFill>
                            <a:schemeClr val="lt1"/>
                          </a:solidFill>
                          <a:latin typeface="Arial" panose="020B0604020202020204" pitchFamily="34" charset="0"/>
                          <a:ea typeface="+mn-ea"/>
                          <a:cs typeface="Arial" panose="020B0604020202020204" pitchFamily="34" charset="0"/>
                        </a:rPr>
                        <a:t>Structure</a:t>
                      </a:r>
                      <a:endParaRPr kumimoji="0" lang="en-GB" sz="1770" b="1" kern="1200" dirty="0">
                        <a:solidFill>
                          <a:schemeClr val="lt1"/>
                        </a:solidFill>
                        <a:latin typeface="Arial" panose="020B0604020202020204" pitchFamily="34" charset="0"/>
                        <a:ea typeface="+mn-ea"/>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marL="0" algn="l" rtl="0" eaLnBrk="1" latinLnBrk="0" hangingPunct="1"/>
                      <a:r>
                        <a:rPr kumimoji="0" lang="en-GB" sz="1770" b="1" kern="1200" dirty="0" smtClean="0">
                          <a:solidFill>
                            <a:schemeClr val="lt1"/>
                          </a:solidFill>
                          <a:latin typeface="Arial" panose="020B0604020202020204" pitchFamily="34" charset="0"/>
                          <a:ea typeface="+mn-ea"/>
                          <a:cs typeface="Arial" panose="020B0604020202020204" pitchFamily="34" charset="0"/>
                        </a:rPr>
                        <a:t>Functions</a:t>
                      </a:r>
                      <a:endParaRPr kumimoji="0" lang="en-GB" sz="1770" b="1" kern="1200" dirty="0">
                        <a:solidFill>
                          <a:schemeClr val="lt1"/>
                        </a:solidFill>
                        <a:latin typeface="Arial" panose="020B0604020202020204" pitchFamily="34" charset="0"/>
                        <a:ea typeface="+mn-ea"/>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236546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770" b="0" dirty="0" smtClean="0">
                          <a:latin typeface="Arial" panose="020B0604020202020204" pitchFamily="34" charset="0"/>
                          <a:cs typeface="Arial" panose="020B0604020202020204" pitchFamily="34" charset="0"/>
                        </a:rPr>
                        <a:t>Plasma</a:t>
                      </a: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70" dirty="0" smtClean="0">
                          <a:latin typeface="Arial" panose="020B0604020202020204" pitchFamily="34" charset="0"/>
                          <a:cs typeface="Arial" panose="020B0604020202020204" pitchFamily="34" charset="0"/>
                        </a:rPr>
                        <a:t>water, containing many substances in solution</a:t>
                      </a:r>
                      <a:endParaRPr lang="en-GB" sz="177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42900" indent="-342900">
                        <a:buFont typeface="+mj-lt"/>
                        <a:buAutoNum type="arabicPeriod"/>
                      </a:pPr>
                      <a:r>
                        <a:rPr lang="en-GB" sz="1770" dirty="0" smtClean="0">
                          <a:latin typeface="Arial" panose="020B0604020202020204" pitchFamily="34" charset="0"/>
                          <a:cs typeface="Arial" panose="020B0604020202020204" pitchFamily="34" charset="0"/>
                        </a:rPr>
                        <a:t>liquid medium in which cells and platelets can float</a:t>
                      </a:r>
                    </a:p>
                    <a:p>
                      <a:pPr marL="342900" indent="-342900">
                        <a:buFont typeface="+mj-lt"/>
                        <a:buAutoNum type="arabicPeriod"/>
                      </a:pPr>
                      <a:r>
                        <a:rPr lang="en-GB" sz="1770" dirty="0" smtClean="0">
                          <a:latin typeface="Arial" panose="020B0604020202020204" pitchFamily="34" charset="0"/>
                          <a:cs typeface="Arial" panose="020B0604020202020204" pitchFamily="34" charset="0"/>
                        </a:rPr>
                        <a:t>transports CO, in solution</a:t>
                      </a:r>
                    </a:p>
                    <a:p>
                      <a:pPr marL="342900" indent="-342900">
                        <a:buFont typeface="+mj-lt"/>
                        <a:buAutoNum type="arabicPeriod"/>
                      </a:pPr>
                      <a:r>
                        <a:rPr lang="en-GB" sz="1770" dirty="0" smtClean="0">
                          <a:latin typeface="Arial" panose="020B0604020202020204" pitchFamily="34" charset="0"/>
                          <a:cs typeface="Arial" panose="020B0604020202020204" pitchFamily="34" charset="0"/>
                        </a:rPr>
                        <a:t>transports nutrients in solution</a:t>
                      </a:r>
                    </a:p>
                    <a:p>
                      <a:pPr marL="342900" indent="-342900">
                        <a:buFont typeface="+mj-lt"/>
                        <a:buAutoNum type="arabicPeriod"/>
                      </a:pPr>
                      <a:r>
                        <a:rPr lang="en-GB" sz="1770" dirty="0" smtClean="0">
                          <a:latin typeface="Arial" panose="020B0604020202020204" pitchFamily="34" charset="0"/>
                          <a:cs typeface="Arial" panose="020B0604020202020204" pitchFamily="34" charset="0"/>
                        </a:rPr>
                        <a:t>transports urea in solution</a:t>
                      </a:r>
                    </a:p>
                    <a:p>
                      <a:pPr marL="342900" indent="-342900">
                        <a:buFont typeface="+mj-lt"/>
                        <a:buAutoNum type="arabicPeriod"/>
                      </a:pPr>
                      <a:r>
                        <a:rPr lang="en-GB" sz="1770" dirty="0" smtClean="0">
                          <a:latin typeface="Arial" panose="020B0604020202020204" pitchFamily="34" charset="0"/>
                          <a:cs typeface="Arial" panose="020B0604020202020204" pitchFamily="34" charset="0"/>
                        </a:rPr>
                        <a:t>transports hormones in solution</a:t>
                      </a:r>
                    </a:p>
                    <a:p>
                      <a:pPr marL="342900" indent="-342900">
                        <a:buFont typeface="+mj-lt"/>
                        <a:buAutoNum type="arabicPeriod"/>
                      </a:pPr>
                      <a:r>
                        <a:rPr lang="en-GB" sz="1770" dirty="0" smtClean="0">
                          <a:latin typeface="Arial" panose="020B0604020202020204" pitchFamily="34" charset="0"/>
                          <a:cs typeface="Arial" panose="020B0604020202020204" pitchFamily="34" charset="0"/>
                        </a:rPr>
                        <a:t>transports heat</a:t>
                      </a:r>
                    </a:p>
                    <a:p>
                      <a:pPr marL="342900" indent="-342900">
                        <a:buFont typeface="+mj-lt"/>
                        <a:buAutoNum type="arabicPeriod"/>
                      </a:pPr>
                      <a:r>
                        <a:rPr lang="en-GB" sz="1770" dirty="0" smtClean="0">
                          <a:latin typeface="Arial" panose="020B0604020202020204" pitchFamily="34" charset="0"/>
                          <a:cs typeface="Arial" panose="020B0604020202020204" pitchFamily="34" charset="0"/>
                        </a:rPr>
                        <a:t>transports proteins, e.g. fibrinogen</a:t>
                      </a:r>
                    </a:p>
                    <a:p>
                      <a:pPr marL="342900" indent="-342900">
                        <a:buFont typeface="+mj-lt"/>
                        <a:buAutoNum type="arabicPeriod"/>
                      </a:pPr>
                      <a:r>
                        <a:rPr lang="en-GB" sz="1770" dirty="0" smtClean="0">
                          <a:latin typeface="Arial" panose="020B0604020202020204" pitchFamily="34" charset="0"/>
                          <a:cs typeface="Arial" panose="020B0604020202020204" pitchFamily="34" charset="0"/>
                        </a:rPr>
                        <a:t>transports antibodies</a:t>
                      </a:r>
                      <a:endParaRPr lang="en-GB" sz="177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kumimoji="0" lang="en-GB" sz="1770" b="0" kern="1200" dirty="0" smtClean="0">
                          <a:solidFill>
                            <a:schemeClr val="dk1"/>
                          </a:solidFill>
                          <a:latin typeface="Arial" panose="020B0604020202020204" pitchFamily="34" charset="0"/>
                          <a:ea typeface="+mn-ea"/>
                          <a:cs typeface="Arial" panose="020B0604020202020204" pitchFamily="34" charset="0"/>
                        </a:rPr>
                        <a:t>Red Cells</a:t>
                      </a:r>
                      <a:endParaRPr kumimoji="0" lang="en-GB" sz="1770" b="0" kern="1200" dirty="0">
                        <a:solidFill>
                          <a:schemeClr val="dk1"/>
                        </a:solidFill>
                        <a:latin typeface="Arial" panose="020B0604020202020204" pitchFamily="34" charset="0"/>
                        <a:ea typeface="+mn-ea"/>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70" dirty="0" smtClean="0">
                          <a:latin typeface="Arial" panose="020B0604020202020204" pitchFamily="34" charset="0"/>
                          <a:cs typeface="Arial" panose="020B0604020202020204" pitchFamily="34" charset="0"/>
                        </a:rPr>
                        <a:t>biconcave discs with no nucleus, containing </a:t>
                      </a:r>
                      <a:r>
                        <a:rPr lang="en-US" sz="1770" dirty="0" err="1" smtClean="0">
                          <a:latin typeface="Arial" panose="020B0604020202020204" pitchFamily="34" charset="0"/>
                          <a:cs typeface="Arial" panose="020B0604020202020204" pitchFamily="34" charset="0"/>
                        </a:rPr>
                        <a:t>haemoglobin</a:t>
                      </a:r>
                      <a:endParaRPr lang="en-GB" sz="177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70" dirty="0" smtClean="0">
                          <a:latin typeface="Arial" panose="020B0604020202020204" pitchFamily="34" charset="0"/>
                          <a:cs typeface="Arial" panose="020B0604020202020204" pitchFamily="34" charset="0"/>
                        </a:rPr>
                        <a:t>1 transport oxygen</a:t>
                      </a:r>
                    </a:p>
                    <a:p>
                      <a:r>
                        <a:rPr lang="en-US" sz="1770" dirty="0" smtClean="0">
                          <a:latin typeface="Arial" panose="020B0604020202020204" pitchFamily="34" charset="0"/>
                          <a:cs typeface="Arial" panose="020B0604020202020204" pitchFamily="34" charset="0"/>
                        </a:rPr>
                        <a:t>2 transport small amount of CO,</a:t>
                      </a:r>
                      <a:endParaRPr lang="en-GB" sz="177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GB" sz="1770" b="0" dirty="0" smtClean="0">
                          <a:latin typeface="Arial" panose="020B0604020202020204" pitchFamily="34" charset="0"/>
                          <a:cs typeface="Arial" panose="020B0604020202020204" pitchFamily="34" charset="0"/>
                        </a:rPr>
                        <a:t>White Cells</a:t>
                      </a:r>
                      <a:endParaRPr lang="en-GB" sz="1770" b="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770" dirty="0" smtClean="0">
                          <a:latin typeface="Arial" panose="020B0604020202020204" pitchFamily="34" charset="0"/>
                          <a:cs typeface="Arial" panose="020B0604020202020204" pitchFamily="34" charset="0"/>
                        </a:rPr>
                        <a:t>variable shapes, with nucleus</a:t>
                      </a:r>
                      <a:endParaRPr lang="en-GB" sz="177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70" dirty="0" smtClean="0">
                          <a:latin typeface="Arial" panose="020B0604020202020204" pitchFamily="34" charset="0"/>
                          <a:cs typeface="Arial" panose="020B0604020202020204" pitchFamily="34" charset="0"/>
                        </a:rPr>
                        <a:t>1 engulf and destroy pathogens (phagocytosis)</a:t>
                      </a:r>
                    </a:p>
                    <a:p>
                      <a:r>
                        <a:rPr lang="en-US" sz="1770" dirty="0" smtClean="0">
                          <a:latin typeface="Arial" panose="020B0604020202020204" pitchFamily="34" charset="0"/>
                          <a:cs typeface="Arial" panose="020B0604020202020204" pitchFamily="34" charset="0"/>
                        </a:rPr>
                        <a:t>2 make antibodies</a:t>
                      </a:r>
                      <a:endParaRPr lang="en-GB" sz="177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GB" sz="1770" b="0" dirty="0" smtClean="0">
                          <a:latin typeface="Arial" panose="020B0604020202020204" pitchFamily="34" charset="0"/>
                          <a:cs typeface="Arial" panose="020B0604020202020204" pitchFamily="34" charset="0"/>
                        </a:rPr>
                        <a:t>Platelets</a:t>
                      </a:r>
                      <a:endParaRPr lang="en-GB" sz="1770" b="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70" dirty="0" smtClean="0">
                          <a:latin typeface="Arial" panose="020B0604020202020204" pitchFamily="34" charset="0"/>
                          <a:cs typeface="Arial" panose="020B0604020202020204" pitchFamily="34" charset="0"/>
                        </a:rPr>
                        <a:t>small fragments of cells, with no nucleus</a:t>
                      </a:r>
                      <a:endParaRPr lang="en-GB" sz="177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770" dirty="0" smtClean="0">
                          <a:latin typeface="Arial" panose="020B0604020202020204" pitchFamily="34" charset="0"/>
                          <a:cs typeface="Arial" panose="020B0604020202020204" pitchFamily="34" charset="0"/>
                        </a:rPr>
                        <a:t>help in blood clotting</a:t>
                      </a:r>
                      <a:endParaRPr lang="en-GB" sz="177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5" name="Rectangle 4"/>
          <p:cNvSpPr/>
          <p:nvPr/>
        </p:nvSpPr>
        <p:spPr>
          <a:xfrm>
            <a:off x="184778" y="6259952"/>
            <a:ext cx="4360681" cy="400110"/>
          </a:xfrm>
          <a:prstGeom prst="rect">
            <a:avLst/>
          </a:prstGeom>
        </p:spPr>
        <p:txBody>
          <a:bodyPr wrap="none">
            <a:spAutoFit/>
          </a:bodyPr>
          <a:lstStyle/>
          <a:p>
            <a:pPr marL="361950" indent="-361950">
              <a:buClr>
                <a:srgbClr val="C00000"/>
              </a:buClr>
              <a:buFont typeface="Arial" panose="020B0604020202020204" pitchFamily="34" charset="0"/>
              <a:buChar char="▲"/>
            </a:pPr>
            <a:r>
              <a:rPr lang="en-US" sz="2000" b="1" dirty="0"/>
              <a:t>Table </a:t>
            </a:r>
            <a:r>
              <a:rPr lang="en-US" sz="2000" b="1" dirty="0" smtClean="0"/>
              <a:t>9.3 - </a:t>
            </a:r>
            <a:r>
              <a:rPr lang="en-US" sz="2000" dirty="0"/>
              <a:t>Components of blood.</a:t>
            </a:r>
            <a:endParaRPr lang="en-GB" sz="2000" dirty="0"/>
          </a:p>
        </p:txBody>
      </p:sp>
    </p:spTree>
    <p:extLst>
      <p:ext uri="{BB962C8B-B14F-4D97-AF65-F5344CB8AC3E}">
        <p14:creationId xmlns:p14="http://schemas.microsoft.com/office/powerpoint/2010/main" val="89237265"/>
      </p:ext>
    </p:extLst>
  </p:cSld>
  <p:clrMapOvr>
    <a:masterClrMapping/>
  </p:clrMapOvr>
  <p:transition advClick="0"/>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9.4 </a:t>
            </a:r>
            <a:r>
              <a:rPr lang="en-US" sz="4000" dirty="0"/>
              <a:t>– </a:t>
            </a:r>
            <a:r>
              <a:rPr lang="en-US" sz="4000" dirty="0" smtClean="0"/>
              <a:t>Blood – White Blood Cells</a:t>
            </a:r>
            <a:endParaRPr lang="en-US" sz="4000" dirty="0"/>
          </a:p>
        </p:txBody>
      </p:sp>
      <p:sp>
        <p:nvSpPr>
          <p:cNvPr id="34" name="Rectangle 33"/>
          <p:cNvSpPr/>
          <p:nvPr/>
        </p:nvSpPr>
        <p:spPr>
          <a:xfrm>
            <a:off x="179512" y="1124744"/>
            <a:ext cx="5328592" cy="5724644"/>
          </a:xfrm>
          <a:prstGeom prst="rect">
            <a:avLst/>
          </a:prstGeom>
        </p:spPr>
        <p:txBody>
          <a:bodyPr wrap="square">
            <a:spAutoFit/>
          </a:bodyPr>
          <a:lstStyle/>
          <a:p>
            <a:pPr>
              <a:buClr>
                <a:srgbClr val="0070C0"/>
              </a:buClr>
              <a:buSzPct val="80000"/>
            </a:pPr>
            <a:r>
              <a:rPr lang="en-US" sz="1820" b="1" dirty="0">
                <a:solidFill>
                  <a:srgbClr val="C00000"/>
                </a:solidFill>
              </a:rPr>
              <a:t>Platelets</a:t>
            </a:r>
          </a:p>
          <a:p>
            <a:pPr marL="361950" indent="-361950">
              <a:buClr>
                <a:srgbClr val="0070C0"/>
              </a:buClr>
              <a:buSzPct val="80000"/>
              <a:buFont typeface="Wingdings 3" panose="05040102010807070707" pitchFamily="18" charset="2"/>
              <a:buChar char=""/>
            </a:pPr>
            <a:r>
              <a:rPr lang="en-US" sz="1820" dirty="0"/>
              <a:t>Figure 9.23 shows how blood clotting happens. Platelets are very important in this process. Normally, blood vessel walls are very smooth. </a:t>
            </a:r>
            <a:endParaRPr lang="en-US" sz="1820" dirty="0" smtClean="0"/>
          </a:p>
          <a:p>
            <a:pPr marL="361950" indent="-361950">
              <a:buClr>
                <a:srgbClr val="0070C0"/>
              </a:buClr>
              <a:buSzPct val="80000"/>
              <a:buFont typeface="Wingdings 3" panose="05040102010807070707" pitchFamily="18" charset="2"/>
              <a:buChar char=""/>
            </a:pPr>
            <a:r>
              <a:rPr lang="en-US" sz="1820" dirty="0" smtClean="0"/>
              <a:t>When </a:t>
            </a:r>
            <a:r>
              <a:rPr lang="en-US" sz="1820" dirty="0"/>
              <a:t>a blood vessel is cut, the platelets bump into the rough edges of the cut, and react by releasing a chemical. The damaged tissues around the blood vessel also release chemicals.</a:t>
            </a:r>
          </a:p>
          <a:p>
            <a:pPr marL="361950" indent="-361950">
              <a:buClr>
                <a:srgbClr val="0070C0"/>
              </a:buClr>
              <a:buSzPct val="80000"/>
              <a:buFont typeface="Wingdings 3" panose="05040102010807070707" pitchFamily="18" charset="2"/>
              <a:buChar char=""/>
            </a:pPr>
            <a:r>
              <a:rPr lang="en-US" sz="1820" dirty="0"/>
              <a:t>In the blood plasma, there is a soluble protein called fibrinogen. The chemicals released by the platelets and the damaged tissues set off a chain of reactions, which cause the fibrinogen to change into fibrin.</a:t>
            </a:r>
          </a:p>
          <a:p>
            <a:pPr marL="361950" indent="-361950">
              <a:buClr>
                <a:srgbClr val="0070C0"/>
              </a:buClr>
              <a:buSzPct val="80000"/>
              <a:buFont typeface="Wingdings 3" panose="05040102010807070707" pitchFamily="18" charset="2"/>
              <a:buChar char=""/>
            </a:pPr>
            <a:r>
              <a:rPr lang="en-US" sz="1820" dirty="0"/>
              <a:t>Fibrin is insoluble. As its name suggests, it forms </a:t>
            </a:r>
            <a:r>
              <a:rPr lang="en-US" sz="1820" dirty="0" err="1"/>
              <a:t>fibres</a:t>
            </a:r>
            <a:r>
              <a:rPr lang="en-US" sz="1820" dirty="0"/>
              <a:t>. These form a mesh across the wound. Red blood cells and platelets get trapped in the tangle of fibrin </a:t>
            </a:r>
            <a:r>
              <a:rPr lang="en-US" sz="1820" dirty="0" err="1"/>
              <a:t>fibres</a:t>
            </a:r>
            <a:r>
              <a:rPr lang="en-US" sz="1820" dirty="0"/>
              <a:t>, forming a blood clot (Figures 9.24 and </a:t>
            </a:r>
            <a:r>
              <a:rPr lang="en-US" sz="1820" dirty="0" smtClean="0"/>
              <a:t>9.25)</a:t>
            </a:r>
            <a:endParaRPr lang="en-US" sz="1820" dirty="0"/>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120</a:t>
            </a:r>
            <a:endParaRPr lang="en-GB" sz="120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lum bright="-47000" contrast="75000"/>
          </a:blip>
          <a:stretch>
            <a:fillRect/>
          </a:stretch>
        </p:blipFill>
        <p:spPr>
          <a:xfrm>
            <a:off x="5508104" y="1107504"/>
            <a:ext cx="3406140" cy="5273824"/>
          </a:xfrm>
          <a:prstGeom prst="rect">
            <a:avLst/>
          </a:prstGeom>
        </p:spPr>
      </p:pic>
      <p:sp>
        <p:nvSpPr>
          <p:cNvPr id="12" name="Rectangle 11"/>
          <p:cNvSpPr/>
          <p:nvPr/>
        </p:nvSpPr>
        <p:spPr>
          <a:xfrm>
            <a:off x="5508104" y="6381328"/>
            <a:ext cx="3514889" cy="334313"/>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sz="1700" b="1" dirty="0"/>
              <a:t>Figure </a:t>
            </a:r>
            <a:r>
              <a:rPr lang="en-US" sz="1700" b="1" dirty="0" smtClean="0"/>
              <a:t>9.23 – </a:t>
            </a:r>
            <a:r>
              <a:rPr lang="en-US" sz="1700" dirty="0"/>
              <a:t>How blood clots.</a:t>
            </a:r>
            <a:endParaRPr lang="en-GB" sz="1700" dirty="0"/>
          </a:p>
        </p:txBody>
      </p:sp>
    </p:spTree>
    <p:extLst>
      <p:ext uri="{BB962C8B-B14F-4D97-AF65-F5344CB8AC3E}">
        <p14:creationId xmlns:p14="http://schemas.microsoft.com/office/powerpoint/2010/main" val="2612533104"/>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640960" cy="2862322"/>
          </a:xfrm>
          <a:prstGeom prst="rect">
            <a:avLst/>
          </a:prstGeom>
        </p:spPr>
        <p:txBody>
          <a:bodyPr wrap="square">
            <a:spAutoFit/>
          </a:bodyPr>
          <a:lstStyle/>
          <a:p>
            <a:pPr>
              <a:buClr>
                <a:srgbClr val="0070C0"/>
              </a:buClr>
            </a:pPr>
            <a:r>
              <a:rPr lang="en-US" sz="2000" b="1" dirty="0" smtClean="0"/>
              <a:t>AO3 </a:t>
            </a:r>
            <a:r>
              <a:rPr lang="en-US" sz="2000" b="1" dirty="0"/>
              <a:t>Experimental skills and investigations</a:t>
            </a:r>
          </a:p>
          <a:p>
            <a:pPr>
              <a:buClr>
                <a:srgbClr val="0070C0"/>
              </a:buClr>
            </a:pPr>
            <a:r>
              <a:rPr lang="en-US" sz="2000" dirty="0"/>
              <a:t>Candidates should be able to:</a:t>
            </a:r>
          </a:p>
          <a:p>
            <a:pPr marL="342900" indent="-342900">
              <a:buClr>
                <a:srgbClr val="0070C0"/>
              </a:buClr>
              <a:buFont typeface="Arial" panose="020B0604020202020204" pitchFamily="34" charset="0"/>
              <a:buChar char="•"/>
            </a:pPr>
            <a:r>
              <a:rPr lang="en-US" sz="2000" dirty="0" smtClean="0"/>
              <a:t>demonstrate </a:t>
            </a:r>
            <a:r>
              <a:rPr lang="en-US" sz="2000" dirty="0"/>
              <a:t>knowledge of how to safely use techniques, apparatus and materials (including following </a:t>
            </a:r>
            <a:r>
              <a:rPr lang="en-US" sz="2000" dirty="0" smtClean="0"/>
              <a:t>a sequence </a:t>
            </a:r>
            <a:r>
              <a:rPr lang="en-US" sz="2000" dirty="0"/>
              <a:t>of instructions where appropriate)</a:t>
            </a:r>
          </a:p>
          <a:p>
            <a:pPr marL="342900" indent="-342900">
              <a:buClr>
                <a:srgbClr val="0070C0"/>
              </a:buClr>
              <a:buFont typeface="Arial" panose="020B0604020202020204" pitchFamily="34" charset="0"/>
              <a:buChar char="•"/>
            </a:pPr>
            <a:r>
              <a:rPr lang="en-US" sz="2000" dirty="0" smtClean="0"/>
              <a:t>plan </a:t>
            </a:r>
            <a:r>
              <a:rPr lang="en-US" sz="2000" dirty="0"/>
              <a:t>experiments and investigations</a:t>
            </a:r>
          </a:p>
          <a:p>
            <a:pPr marL="342900" indent="-342900">
              <a:buClr>
                <a:srgbClr val="0070C0"/>
              </a:buClr>
              <a:buFont typeface="Arial" panose="020B0604020202020204" pitchFamily="34" charset="0"/>
              <a:buChar char="•"/>
            </a:pPr>
            <a:r>
              <a:rPr lang="en-US" sz="2000" dirty="0" smtClean="0"/>
              <a:t>make </a:t>
            </a:r>
            <a:r>
              <a:rPr lang="en-US" sz="2000" dirty="0"/>
              <a:t>and record observations, measurements and estimates</a:t>
            </a:r>
          </a:p>
          <a:p>
            <a:pPr marL="342900" indent="-342900">
              <a:buClr>
                <a:srgbClr val="0070C0"/>
              </a:buClr>
              <a:buFont typeface="Arial" panose="020B0604020202020204" pitchFamily="34" charset="0"/>
              <a:buChar char="•"/>
            </a:pPr>
            <a:r>
              <a:rPr lang="en-US" sz="2000" dirty="0" smtClean="0"/>
              <a:t>interpret </a:t>
            </a:r>
            <a:r>
              <a:rPr lang="en-US" sz="2000" dirty="0"/>
              <a:t>and evaluate experimental observations and data</a:t>
            </a:r>
          </a:p>
          <a:p>
            <a:pPr marL="342900" indent="-342900">
              <a:buClr>
                <a:srgbClr val="0070C0"/>
              </a:buClr>
              <a:buFont typeface="Arial" panose="020B0604020202020204" pitchFamily="34" charset="0"/>
              <a:buChar char="•"/>
            </a:pPr>
            <a:r>
              <a:rPr lang="en-US" sz="2000" dirty="0" smtClean="0"/>
              <a:t>evaluate </a:t>
            </a:r>
            <a:r>
              <a:rPr lang="en-US" sz="2000" dirty="0"/>
              <a:t>methods and suggest possible improvements.</a:t>
            </a:r>
          </a:p>
        </p:txBody>
      </p:sp>
    </p:spTree>
    <p:extLst>
      <p:ext uri="{BB962C8B-B14F-4D97-AF65-F5344CB8AC3E}">
        <p14:creationId xmlns:p14="http://schemas.microsoft.com/office/powerpoint/2010/main" val="1837203657"/>
      </p:ext>
    </p:extLst>
  </p:cSld>
  <p:clrMapOvr>
    <a:masterClrMapping/>
  </p:clrMapOvr>
  <p:transition advClick="0"/>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9.4 </a:t>
            </a:r>
            <a:r>
              <a:rPr lang="en-US" sz="4000" dirty="0"/>
              <a:t>– </a:t>
            </a:r>
            <a:r>
              <a:rPr lang="en-US" sz="4000" dirty="0" smtClean="0"/>
              <a:t>Blood – White Blood Cells</a:t>
            </a:r>
            <a:endParaRPr lang="en-US" sz="4000" dirty="0"/>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120</a:t>
            </a:r>
            <a:endParaRPr lang="en-GB" sz="1200" b="1" dirty="0">
              <a:latin typeface="Arial" panose="020B0604020202020204" pitchFamily="34" charset="0"/>
              <a:cs typeface="Arial" panose="020B0604020202020204" pitchFamily="34" charset="0"/>
            </a:endParaRPr>
          </a:p>
        </p:txBody>
      </p:sp>
      <p:sp>
        <p:nvSpPr>
          <p:cNvPr id="12" name="Rectangle 11"/>
          <p:cNvSpPr/>
          <p:nvPr/>
        </p:nvSpPr>
        <p:spPr>
          <a:xfrm>
            <a:off x="251520" y="1346750"/>
            <a:ext cx="1289393" cy="380480"/>
          </a:xfrm>
          <a:prstGeom prst="rect">
            <a:avLst/>
          </a:prstGeom>
        </p:spPr>
        <p:txBody>
          <a:bodyPr wrap="square" lIns="36000" tIns="36000" rIns="36000" bIns="36000">
            <a:spAutoFit/>
          </a:bodyPr>
          <a:lstStyle/>
          <a:p>
            <a:pPr>
              <a:buClr>
                <a:srgbClr val="C00000"/>
              </a:buClr>
            </a:pPr>
            <a:r>
              <a:rPr lang="en-US" sz="2000" dirty="0" smtClean="0"/>
              <a:t>epidermis</a:t>
            </a:r>
            <a:endParaRPr lang="en-GB" sz="2000" dirty="0"/>
          </a:p>
        </p:txBody>
      </p:sp>
      <p:pic>
        <p:nvPicPr>
          <p:cNvPr id="3" name="Picture 2"/>
          <p:cNvPicPr>
            <a:picLocks noChangeAspect="1"/>
          </p:cNvPicPr>
          <p:nvPr/>
        </p:nvPicPr>
        <p:blipFill rotWithShape="1">
          <a:blip r:embed="rId3">
            <a:lum bright="-47000" contrast="75000"/>
          </a:blip>
          <a:srcRect t="4851" r="2697"/>
          <a:stretch/>
        </p:blipFill>
        <p:spPr>
          <a:xfrm>
            <a:off x="251520" y="1842757"/>
            <a:ext cx="4680520" cy="3890499"/>
          </a:xfrm>
          <a:prstGeom prst="rect">
            <a:avLst/>
          </a:prstGeom>
        </p:spPr>
      </p:pic>
      <p:sp>
        <p:nvSpPr>
          <p:cNvPr id="8" name="Rectangle 7"/>
          <p:cNvSpPr/>
          <p:nvPr/>
        </p:nvSpPr>
        <p:spPr>
          <a:xfrm>
            <a:off x="184631" y="6407055"/>
            <a:ext cx="5323473" cy="334313"/>
          </a:xfrm>
          <a:prstGeom prst="rect">
            <a:avLst/>
          </a:prstGeom>
        </p:spPr>
        <p:txBody>
          <a:bodyPr wrap="square" lIns="36000" tIns="36000" rIns="36000" bIns="36000">
            <a:spAutoFit/>
          </a:bodyPr>
          <a:lstStyle/>
          <a:p>
            <a:pPr>
              <a:buClr>
                <a:srgbClr val="C00000"/>
              </a:buClr>
            </a:pPr>
            <a:r>
              <a:rPr lang="en-US" sz="1700" b="1" dirty="0"/>
              <a:t>Figure </a:t>
            </a:r>
            <a:r>
              <a:rPr lang="en-US" sz="1700" b="1" dirty="0" smtClean="0"/>
              <a:t>9.24 – </a:t>
            </a:r>
            <a:r>
              <a:rPr lang="en-US" sz="1700" dirty="0"/>
              <a:t>Vertical section through a blood clot.</a:t>
            </a:r>
            <a:endParaRPr lang="en-GB" sz="1700" dirty="0"/>
          </a:p>
        </p:txBody>
      </p:sp>
      <p:sp>
        <p:nvSpPr>
          <p:cNvPr id="9" name="Rectangle 8"/>
          <p:cNvSpPr/>
          <p:nvPr/>
        </p:nvSpPr>
        <p:spPr>
          <a:xfrm>
            <a:off x="1756937" y="1085140"/>
            <a:ext cx="3175103" cy="903700"/>
          </a:xfrm>
          <a:prstGeom prst="rect">
            <a:avLst/>
          </a:prstGeom>
        </p:spPr>
        <p:txBody>
          <a:bodyPr wrap="square" lIns="36000" tIns="36000" rIns="36000" bIns="36000">
            <a:spAutoFit/>
          </a:bodyPr>
          <a:lstStyle/>
          <a:p>
            <a:pPr>
              <a:buClr>
                <a:srgbClr val="C00000"/>
              </a:buClr>
            </a:pPr>
            <a:r>
              <a:rPr lang="en-US" dirty="0"/>
              <a:t>red blood cells and </a:t>
            </a:r>
            <a:r>
              <a:rPr lang="en-US" dirty="0" smtClean="0"/>
              <a:t>platelets trapped in a mesh of fibrin </a:t>
            </a:r>
            <a:r>
              <a:rPr lang="en-US" dirty="0" err="1" smtClean="0"/>
              <a:t>fibres</a:t>
            </a:r>
            <a:endParaRPr lang="en-GB" dirty="0"/>
          </a:p>
        </p:txBody>
      </p:sp>
      <p:sp>
        <p:nvSpPr>
          <p:cNvPr id="10" name="Rectangle 9"/>
          <p:cNvSpPr/>
          <p:nvPr/>
        </p:nvSpPr>
        <p:spPr>
          <a:xfrm>
            <a:off x="250959" y="5733256"/>
            <a:ext cx="936666" cy="349702"/>
          </a:xfrm>
          <a:prstGeom prst="rect">
            <a:avLst/>
          </a:prstGeom>
        </p:spPr>
        <p:txBody>
          <a:bodyPr wrap="square" lIns="36000" tIns="36000" rIns="36000" bIns="36000">
            <a:spAutoFit/>
          </a:bodyPr>
          <a:lstStyle/>
          <a:p>
            <a:pPr>
              <a:buClr>
                <a:srgbClr val="C00000"/>
              </a:buClr>
            </a:pPr>
            <a:r>
              <a:rPr lang="en-US" dirty="0" smtClean="0"/>
              <a:t>platelet</a:t>
            </a:r>
            <a:endParaRPr lang="en-GB" dirty="0"/>
          </a:p>
        </p:txBody>
      </p:sp>
      <p:sp>
        <p:nvSpPr>
          <p:cNvPr id="11" name="Rectangle 10"/>
          <p:cNvSpPr/>
          <p:nvPr/>
        </p:nvSpPr>
        <p:spPr>
          <a:xfrm>
            <a:off x="1302388" y="5727546"/>
            <a:ext cx="2784268" cy="626701"/>
          </a:xfrm>
          <a:prstGeom prst="rect">
            <a:avLst/>
          </a:prstGeom>
        </p:spPr>
        <p:txBody>
          <a:bodyPr wrap="square" lIns="36000" tIns="36000" rIns="36000" bIns="36000">
            <a:spAutoFit/>
          </a:bodyPr>
          <a:lstStyle/>
          <a:p>
            <a:pPr>
              <a:buClr>
                <a:srgbClr val="C00000"/>
              </a:buClr>
            </a:pPr>
            <a:r>
              <a:rPr lang="en-US" dirty="0" smtClean="0"/>
              <a:t>End of capillary constricts to slow down blood loss</a:t>
            </a:r>
            <a:endParaRPr lang="en-GB" dirty="0"/>
          </a:p>
        </p:txBody>
      </p:sp>
      <p:sp>
        <p:nvSpPr>
          <p:cNvPr id="13" name="Rectangle 12"/>
          <p:cNvSpPr/>
          <p:nvPr/>
        </p:nvSpPr>
        <p:spPr>
          <a:xfrm>
            <a:off x="4139952" y="5727546"/>
            <a:ext cx="845385" cy="349702"/>
          </a:xfrm>
          <a:prstGeom prst="rect">
            <a:avLst/>
          </a:prstGeom>
        </p:spPr>
        <p:txBody>
          <a:bodyPr wrap="square" lIns="36000" tIns="36000" rIns="36000" bIns="36000">
            <a:spAutoFit/>
          </a:bodyPr>
          <a:lstStyle/>
          <a:p>
            <a:pPr>
              <a:buClr>
                <a:srgbClr val="C00000"/>
              </a:buClr>
            </a:pPr>
            <a:r>
              <a:rPr lang="en-US" dirty="0" smtClean="0"/>
              <a:t>dermis</a:t>
            </a:r>
            <a:endParaRPr lang="en-GB" dirty="0"/>
          </a:p>
        </p:txBody>
      </p:sp>
      <p:pic>
        <p:nvPicPr>
          <p:cNvPr id="2050" name="Picture 2" descr="Image result for red cells tangles in fibrin fibres"/>
          <p:cNvPicPr>
            <a:picLocks noChangeAspect="1" noChangeArrowheads="1"/>
          </p:cNvPicPr>
          <p:nvPr/>
        </p:nvPicPr>
        <p:blipFill rotWithShape="1">
          <a:blip r:embed="rId4">
            <a:extLst>
              <a:ext uri="{28A0092B-C50C-407E-A947-70E740481C1C}">
                <a14:useLocalDpi xmlns:a14="http://schemas.microsoft.com/office/drawing/2010/main" val="0"/>
              </a:ext>
            </a:extLst>
          </a:blip>
          <a:srcRect l="28776"/>
          <a:stretch/>
        </p:blipFill>
        <p:spPr bwMode="auto">
          <a:xfrm>
            <a:off x="5137524" y="1175337"/>
            <a:ext cx="3730494" cy="4552209"/>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5137524" y="5877273"/>
            <a:ext cx="3730494" cy="857533"/>
          </a:xfrm>
          <a:prstGeom prst="rect">
            <a:avLst/>
          </a:prstGeom>
        </p:spPr>
        <p:txBody>
          <a:bodyPr wrap="square" lIns="36000" tIns="36000" rIns="36000" bIns="36000">
            <a:spAutoFit/>
          </a:bodyPr>
          <a:lstStyle/>
          <a:p>
            <a:pPr>
              <a:buClr>
                <a:srgbClr val="C00000"/>
              </a:buClr>
            </a:pPr>
            <a:r>
              <a:rPr lang="en-US" sz="1700" b="1" dirty="0"/>
              <a:t>Figure </a:t>
            </a:r>
            <a:r>
              <a:rPr lang="en-US" sz="1700" b="1" dirty="0" smtClean="0"/>
              <a:t>9.25 – </a:t>
            </a:r>
            <a:r>
              <a:rPr lang="en-US" sz="1700" dirty="0" smtClean="0"/>
              <a:t>A scanning electron micrograph showing red cells tangled in fibrin </a:t>
            </a:r>
            <a:r>
              <a:rPr lang="en-US" sz="1700" dirty="0" err="1" smtClean="0"/>
              <a:t>fibres</a:t>
            </a:r>
            <a:r>
              <a:rPr lang="en-US" sz="1700" dirty="0" smtClean="0"/>
              <a:t> (x3600)</a:t>
            </a:r>
            <a:endParaRPr lang="en-GB" sz="1700" dirty="0"/>
          </a:p>
        </p:txBody>
      </p:sp>
    </p:spTree>
    <p:extLst>
      <p:ext uri="{BB962C8B-B14F-4D97-AF65-F5344CB8AC3E}">
        <p14:creationId xmlns:p14="http://schemas.microsoft.com/office/powerpoint/2010/main" val="4264735406"/>
      </p:ext>
    </p:extLst>
  </p:cSld>
  <p:clrMapOvr>
    <a:masterClrMapping/>
  </p:clrMapOvr>
  <p:transition advClick="0"/>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9.4 </a:t>
            </a:r>
            <a:r>
              <a:rPr lang="en-US" sz="4000" dirty="0"/>
              <a:t>– </a:t>
            </a:r>
            <a:r>
              <a:rPr lang="en-US" sz="4000" dirty="0" smtClean="0"/>
              <a:t>Blood – Transport</a:t>
            </a:r>
            <a:endParaRPr lang="en-US" sz="4000" dirty="0"/>
          </a:p>
        </p:txBody>
      </p:sp>
      <p:sp>
        <p:nvSpPr>
          <p:cNvPr id="34" name="Rectangle 33"/>
          <p:cNvSpPr/>
          <p:nvPr/>
        </p:nvSpPr>
        <p:spPr>
          <a:xfrm>
            <a:off x="179512" y="1124744"/>
            <a:ext cx="5328592" cy="5632311"/>
          </a:xfrm>
          <a:prstGeom prst="rect">
            <a:avLst/>
          </a:prstGeom>
        </p:spPr>
        <p:txBody>
          <a:bodyPr wrap="square">
            <a:spAutoFit/>
          </a:bodyPr>
          <a:lstStyle/>
          <a:p>
            <a:pPr>
              <a:buClr>
                <a:srgbClr val="0070C0"/>
              </a:buClr>
              <a:buSzPct val="80000"/>
            </a:pPr>
            <a:r>
              <a:rPr lang="en-US" sz="2000" b="1" dirty="0" smtClean="0">
                <a:solidFill>
                  <a:srgbClr val="C00000"/>
                </a:solidFill>
              </a:rPr>
              <a:t>Transport in the blood</a:t>
            </a:r>
            <a:endParaRPr lang="en-US" sz="2000" b="1" dirty="0">
              <a:solidFill>
                <a:srgbClr val="C00000"/>
              </a:solidFill>
            </a:endParaRPr>
          </a:p>
          <a:p>
            <a:pPr marL="361950" indent="-361950">
              <a:buClr>
                <a:srgbClr val="0070C0"/>
              </a:buClr>
              <a:buSzPct val="80000"/>
              <a:buFont typeface="Wingdings 3" panose="05040102010807070707" pitchFamily="18" charset="2"/>
              <a:buChar char=""/>
            </a:pPr>
            <a:r>
              <a:rPr lang="en-US" sz="2000" dirty="0"/>
              <a:t>The main function of the blood is to transport substances from one part of the body to another. This is </a:t>
            </a:r>
            <a:r>
              <a:rPr lang="en-US" sz="2000" dirty="0" err="1"/>
              <a:t>summarised</a:t>
            </a:r>
            <a:r>
              <a:rPr lang="en-US" sz="2000" dirty="0"/>
              <a:t> in Table 9.2.</a:t>
            </a:r>
          </a:p>
          <a:p>
            <a:pPr marL="361950" indent="-361950">
              <a:buClr>
                <a:srgbClr val="0070C0"/>
              </a:buClr>
              <a:buSzPct val="80000"/>
              <a:buFont typeface="Wingdings 3" panose="05040102010807070707" pitchFamily="18" charset="2"/>
              <a:buChar char=""/>
            </a:pPr>
            <a:r>
              <a:rPr lang="en-US" sz="2000" dirty="0"/>
              <a:t>In the lungs, oxygen diffuses from the alveoli into he blood (page 107). We have seen that the doughnut </a:t>
            </a:r>
            <a:r>
              <a:rPr lang="en-US" sz="2000" dirty="0" smtClean="0"/>
              <a:t>shape </a:t>
            </a:r>
            <a:r>
              <a:rPr lang="en-US" sz="2000" dirty="0"/>
              <a:t>of the red blood cells (Figure 9.19) increases the surface area for diffusion, so that oxygen can diffuse into and out of the cells very rapidly. In the lungs, oxygen defuses into the red blood cells, where it combines </a:t>
            </a:r>
            <a:r>
              <a:rPr lang="en-US" sz="2000" dirty="0" smtClean="0"/>
              <a:t>with </a:t>
            </a:r>
            <a:r>
              <a:rPr lang="en-US" sz="2000" b="1" dirty="0" err="1" smtClean="0">
                <a:solidFill>
                  <a:srgbClr val="FF0000"/>
                </a:solidFill>
              </a:rPr>
              <a:t>Haemoglobin</a:t>
            </a:r>
            <a:r>
              <a:rPr lang="en-US" sz="2000" b="1" dirty="0" smtClean="0">
                <a:solidFill>
                  <a:srgbClr val="FF0000"/>
                </a:solidFill>
              </a:rPr>
              <a:t> </a:t>
            </a:r>
            <a:r>
              <a:rPr lang="en-US" sz="2000" dirty="0"/>
              <a:t>(</a:t>
            </a:r>
            <a:r>
              <a:rPr lang="en-US" sz="2000" dirty="0" err="1"/>
              <a:t>Hb</a:t>
            </a:r>
            <a:r>
              <a:rPr lang="en-US" sz="2000" dirty="0"/>
              <a:t>) to form </a:t>
            </a:r>
            <a:r>
              <a:rPr lang="en-US" sz="2000" b="1" dirty="0" err="1">
                <a:solidFill>
                  <a:srgbClr val="FF0000"/>
                </a:solidFill>
              </a:rPr>
              <a:t>oxyhaemoglobin</a:t>
            </a:r>
            <a:r>
              <a:rPr lang="en-US" sz="2000" dirty="0">
                <a:solidFill>
                  <a:srgbClr val="FF0000"/>
                </a:solidFill>
              </a:rPr>
              <a:t> </a:t>
            </a:r>
            <a:r>
              <a:rPr lang="en-US" sz="2000" dirty="0"/>
              <a:t>(</a:t>
            </a:r>
            <a:r>
              <a:rPr lang="en-US" sz="2000" dirty="0" err="1"/>
              <a:t>oxyHb</a:t>
            </a:r>
            <a:r>
              <a:rPr lang="en-US" sz="2000" dirty="0"/>
              <a:t>).</a:t>
            </a:r>
          </a:p>
          <a:p>
            <a:pPr marL="361950" indent="-361950">
              <a:buClr>
                <a:srgbClr val="0070C0"/>
              </a:buClr>
              <a:buSzPct val="80000"/>
              <a:buFont typeface="Wingdings 3" panose="05040102010807070707" pitchFamily="18" charset="2"/>
              <a:buChar char=""/>
            </a:pPr>
            <a:r>
              <a:rPr lang="en-US" sz="2000" dirty="0"/>
              <a:t>The blood is then taken to the heart in the pulmonary tins and pumped out of the heart in the aorta.</a:t>
            </a:r>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121</a:t>
            </a:r>
            <a:endParaRPr lang="en-GB" sz="1200" b="1" dirty="0">
              <a:latin typeface="Arial" panose="020B0604020202020204" pitchFamily="34" charset="0"/>
              <a:cs typeface="Arial" panose="020B0604020202020204" pitchFamily="34" charset="0"/>
            </a:endParaRPr>
          </a:p>
        </p:txBody>
      </p:sp>
      <p:sp>
        <p:nvSpPr>
          <p:cNvPr id="12" name="Rectangle 11"/>
          <p:cNvSpPr/>
          <p:nvPr/>
        </p:nvSpPr>
        <p:spPr>
          <a:xfrm>
            <a:off x="5474494" y="3573016"/>
            <a:ext cx="3384376" cy="857533"/>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sz="1700" b="1" dirty="0" smtClean="0"/>
              <a:t>Figure 9.26 </a:t>
            </a:r>
            <a:r>
              <a:rPr lang="en-US" sz="1700" dirty="0" smtClean="0"/>
              <a:t>Scanning electron micrograph of red blood cells (x 4500).</a:t>
            </a:r>
            <a:endParaRPr lang="en-GB" sz="1700" dirty="0"/>
          </a:p>
        </p:txBody>
      </p:sp>
      <p:pic>
        <p:nvPicPr>
          <p:cNvPr id="5122" name="Picture 2" descr="Image result for red blood cells"/>
          <p:cNvPicPr>
            <a:picLocks noChangeAspect="1" noChangeArrowheads="1"/>
          </p:cNvPicPr>
          <p:nvPr/>
        </p:nvPicPr>
        <p:blipFill rotWithShape="1">
          <a:blip r:embed="rId3">
            <a:extLst>
              <a:ext uri="{28A0092B-C50C-407E-A947-70E740481C1C}">
                <a14:useLocalDpi xmlns:a14="http://schemas.microsoft.com/office/drawing/2010/main" val="0"/>
              </a:ext>
            </a:extLst>
          </a:blip>
          <a:srcRect t="5630"/>
          <a:stretch/>
        </p:blipFill>
        <p:spPr bwMode="auto">
          <a:xfrm>
            <a:off x="5508103" y="1124744"/>
            <a:ext cx="3384377" cy="2395374"/>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Image result for red blood cell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08103" y="4430549"/>
            <a:ext cx="3350767" cy="22385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1408881"/>
      </p:ext>
    </p:extLst>
  </p:cSld>
  <p:clrMapOvr>
    <a:masterClrMapping/>
  </p:clrMapOvr>
  <p:transition advClick="0"/>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9.4 </a:t>
            </a:r>
            <a:r>
              <a:rPr lang="en-US" sz="4000" dirty="0"/>
              <a:t>– </a:t>
            </a:r>
            <a:r>
              <a:rPr lang="en-US" sz="4000" dirty="0" smtClean="0"/>
              <a:t>Blood – Oxygen Transport</a:t>
            </a:r>
            <a:endParaRPr lang="en-US" sz="4000" dirty="0"/>
          </a:p>
        </p:txBody>
      </p:sp>
      <p:sp>
        <p:nvSpPr>
          <p:cNvPr id="34" name="Rectangle 33"/>
          <p:cNvSpPr/>
          <p:nvPr/>
        </p:nvSpPr>
        <p:spPr>
          <a:xfrm>
            <a:off x="179512" y="1124744"/>
            <a:ext cx="5328592" cy="5509200"/>
          </a:xfrm>
          <a:prstGeom prst="rect">
            <a:avLst/>
          </a:prstGeom>
        </p:spPr>
        <p:txBody>
          <a:bodyPr wrap="square">
            <a:spAutoFit/>
          </a:bodyPr>
          <a:lstStyle/>
          <a:p>
            <a:pPr>
              <a:buClr>
                <a:srgbClr val="0070C0"/>
              </a:buClr>
              <a:buSzPct val="80000"/>
            </a:pPr>
            <a:r>
              <a:rPr lang="en-US" sz="2200" b="1" dirty="0" smtClean="0">
                <a:solidFill>
                  <a:srgbClr val="C00000"/>
                </a:solidFill>
              </a:rPr>
              <a:t>Transport in the blood</a:t>
            </a:r>
            <a:endParaRPr lang="en-US" sz="2200" b="1" dirty="0">
              <a:solidFill>
                <a:srgbClr val="C00000"/>
              </a:solidFill>
            </a:endParaRPr>
          </a:p>
          <a:p>
            <a:pPr marL="361950" indent="-361950">
              <a:buClr>
                <a:srgbClr val="0070C0"/>
              </a:buClr>
              <a:buSzPct val="80000"/>
              <a:buFont typeface="Wingdings 3" panose="05040102010807070707" pitchFamily="18" charset="2"/>
              <a:buChar char=""/>
            </a:pPr>
            <a:r>
              <a:rPr lang="en-US" sz="2200" dirty="0"/>
              <a:t>Arteries branch from the aorta to supply all </a:t>
            </a:r>
            <a:r>
              <a:rPr lang="en-US" sz="2200" dirty="0" smtClean="0"/>
              <a:t>parts the </a:t>
            </a:r>
            <a:r>
              <a:rPr lang="en-US" sz="2200" dirty="0"/>
              <a:t>body with oxygenated blood. When it </a:t>
            </a:r>
            <a:r>
              <a:rPr lang="en-US" sz="2200" dirty="0" smtClean="0"/>
              <a:t>reaches a </a:t>
            </a:r>
            <a:r>
              <a:rPr lang="en-US" sz="2200" dirty="0"/>
              <a:t>tissue which needs oxygen, the </a:t>
            </a:r>
            <a:r>
              <a:rPr lang="en-US" sz="2200" b="1" dirty="0" err="1" smtClean="0">
                <a:solidFill>
                  <a:srgbClr val="FF0000"/>
                </a:solidFill>
              </a:rPr>
              <a:t>oxyHb</a:t>
            </a:r>
            <a:r>
              <a:rPr lang="en-US" sz="2200" dirty="0" smtClean="0"/>
              <a:t> gives </a:t>
            </a:r>
            <a:r>
              <a:rPr lang="en-US" sz="2200" dirty="0"/>
              <a:t>up its </a:t>
            </a:r>
            <a:r>
              <a:rPr lang="en-US" sz="2200" dirty="0" smtClean="0"/>
              <a:t>oxygen</a:t>
            </a:r>
            <a:r>
              <a:rPr lang="en-US" sz="2200" dirty="0"/>
              <a:t>, to become </a:t>
            </a:r>
            <a:r>
              <a:rPr lang="en-US" sz="2200" dirty="0" err="1"/>
              <a:t>Hb</a:t>
            </a:r>
            <a:r>
              <a:rPr lang="en-US" sz="2200" dirty="0"/>
              <a:t> again.</a:t>
            </a:r>
          </a:p>
          <a:p>
            <a:pPr marL="361950" indent="-361950">
              <a:buClr>
                <a:srgbClr val="0070C0"/>
              </a:buClr>
              <a:buSzPct val="80000"/>
              <a:buFont typeface="Wingdings 3" panose="05040102010807070707" pitchFamily="18" charset="2"/>
              <a:buChar char=""/>
            </a:pPr>
            <a:r>
              <a:rPr lang="en-US" sz="2200" dirty="0"/>
              <a:t>Because capillaries are so narrow, the </a:t>
            </a:r>
            <a:r>
              <a:rPr lang="en-US" sz="2200" dirty="0" err="1"/>
              <a:t>oxyHb</a:t>
            </a:r>
            <a:r>
              <a:rPr lang="en-US" sz="2200" dirty="0"/>
              <a:t> in the </a:t>
            </a:r>
            <a:r>
              <a:rPr lang="en-US" sz="2200" dirty="0" smtClean="0"/>
              <a:t>red blood </a:t>
            </a:r>
            <a:r>
              <a:rPr lang="en-US" sz="2200" dirty="0"/>
              <a:t>cells is taken very close to the tissues </a:t>
            </a:r>
            <a:r>
              <a:rPr lang="en-US" sz="2200" dirty="0" smtClean="0"/>
              <a:t>which need </a:t>
            </a:r>
            <a:r>
              <a:rPr lang="en-US" sz="2200" dirty="0"/>
              <a:t>the oxygen. </a:t>
            </a:r>
            <a:endParaRPr lang="en-US" sz="2200" dirty="0" smtClean="0"/>
          </a:p>
          <a:p>
            <a:pPr marL="361950" indent="-361950">
              <a:buClr>
                <a:srgbClr val="0070C0"/>
              </a:buClr>
              <a:buSzPct val="80000"/>
              <a:buFont typeface="Wingdings 3" panose="05040102010807070707" pitchFamily="18" charset="2"/>
              <a:buChar char=""/>
            </a:pPr>
            <a:r>
              <a:rPr lang="en-US" sz="2200" dirty="0" smtClean="0"/>
              <a:t>The </a:t>
            </a:r>
            <a:r>
              <a:rPr lang="en-US" sz="2200" dirty="0"/>
              <a:t>oxygen only has a very </a:t>
            </a:r>
            <a:r>
              <a:rPr lang="en-US" sz="2200" dirty="0" smtClean="0"/>
              <a:t>short distance </a:t>
            </a:r>
            <a:r>
              <a:rPr lang="en-US" sz="2200" dirty="0"/>
              <a:t>to diffuse. </a:t>
            </a:r>
            <a:r>
              <a:rPr lang="en-US" sz="2200" dirty="0" err="1"/>
              <a:t>OxyHb</a:t>
            </a:r>
            <a:r>
              <a:rPr lang="en-US" sz="2200" dirty="0"/>
              <a:t> is bright red, whereas </a:t>
            </a:r>
            <a:r>
              <a:rPr lang="en-US" sz="2200" dirty="0" err="1"/>
              <a:t>Hb</a:t>
            </a:r>
            <a:r>
              <a:rPr lang="en-US" sz="2200" dirty="0"/>
              <a:t> </a:t>
            </a:r>
            <a:r>
              <a:rPr lang="en-US" sz="2200" dirty="0" smtClean="0"/>
              <a:t>is purplish-red</a:t>
            </a:r>
            <a:r>
              <a:rPr lang="en-US" sz="2200" dirty="0"/>
              <a:t>. The blood in arteries is therefore </a:t>
            </a:r>
            <a:r>
              <a:rPr lang="en-US" sz="2200" dirty="0" smtClean="0"/>
              <a:t>a brighter </a:t>
            </a:r>
            <a:r>
              <a:rPr lang="en-US" sz="2200" dirty="0"/>
              <a:t>red colour than the blood in veins.</a:t>
            </a:r>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121</a:t>
            </a:r>
            <a:endParaRPr lang="en-GB" sz="1200" b="1" dirty="0">
              <a:latin typeface="Arial" panose="020B0604020202020204" pitchFamily="34" charset="0"/>
              <a:cs typeface="Arial" panose="020B0604020202020204" pitchFamily="34" charset="0"/>
            </a:endParaRPr>
          </a:p>
        </p:txBody>
      </p:sp>
      <p:sp>
        <p:nvSpPr>
          <p:cNvPr id="12" name="Rectangle 11"/>
          <p:cNvSpPr/>
          <p:nvPr/>
        </p:nvSpPr>
        <p:spPr>
          <a:xfrm>
            <a:off x="5474494" y="3573016"/>
            <a:ext cx="3384376" cy="857533"/>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sz="1700" b="1" dirty="0" smtClean="0"/>
              <a:t>Figure 9.26 </a:t>
            </a:r>
            <a:r>
              <a:rPr lang="en-US" sz="1700" dirty="0" smtClean="0"/>
              <a:t>Scanning electron micrograph of red blood cells (x 4500).</a:t>
            </a:r>
            <a:endParaRPr lang="en-GB" sz="1700" dirty="0"/>
          </a:p>
        </p:txBody>
      </p:sp>
      <p:pic>
        <p:nvPicPr>
          <p:cNvPr id="5122" name="Picture 2" descr="Image result for red blood cells"/>
          <p:cNvPicPr>
            <a:picLocks noChangeAspect="1" noChangeArrowheads="1"/>
          </p:cNvPicPr>
          <p:nvPr/>
        </p:nvPicPr>
        <p:blipFill rotWithShape="1">
          <a:blip r:embed="rId3">
            <a:extLst>
              <a:ext uri="{28A0092B-C50C-407E-A947-70E740481C1C}">
                <a14:useLocalDpi xmlns:a14="http://schemas.microsoft.com/office/drawing/2010/main" val="0"/>
              </a:ext>
            </a:extLst>
          </a:blip>
          <a:srcRect t="5630"/>
          <a:stretch/>
        </p:blipFill>
        <p:spPr bwMode="auto">
          <a:xfrm>
            <a:off x="5508103" y="1124744"/>
            <a:ext cx="3384377" cy="2395374"/>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Image result for red blood cell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08103" y="4430549"/>
            <a:ext cx="3350767" cy="22385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9866973"/>
      </p:ext>
    </p:extLst>
  </p:cSld>
  <p:clrMapOvr>
    <a:masterClrMapping/>
  </p:clrMapOvr>
  <p:transition advClick="0"/>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9.4 </a:t>
            </a:r>
            <a:r>
              <a:rPr lang="en-US" sz="4000" dirty="0"/>
              <a:t>– </a:t>
            </a:r>
            <a:r>
              <a:rPr lang="en-US" sz="4000" dirty="0" smtClean="0"/>
              <a:t>Blood – Oxygen Transport</a:t>
            </a:r>
            <a:endParaRPr lang="en-US" sz="4000" dirty="0"/>
          </a:p>
        </p:txBody>
      </p:sp>
      <p:sp>
        <p:nvSpPr>
          <p:cNvPr id="34" name="Rectangle 33"/>
          <p:cNvSpPr/>
          <p:nvPr/>
        </p:nvSpPr>
        <p:spPr>
          <a:xfrm>
            <a:off x="179512" y="1124744"/>
            <a:ext cx="5328592" cy="5632311"/>
          </a:xfrm>
          <a:prstGeom prst="rect">
            <a:avLst/>
          </a:prstGeom>
        </p:spPr>
        <p:txBody>
          <a:bodyPr wrap="square">
            <a:spAutoFit/>
          </a:bodyPr>
          <a:lstStyle/>
          <a:p>
            <a:pPr>
              <a:buClr>
                <a:srgbClr val="0070C0"/>
              </a:buClr>
              <a:buSzPct val="80000"/>
            </a:pPr>
            <a:r>
              <a:rPr lang="en-US" sz="2250" b="1" dirty="0" smtClean="0">
                <a:solidFill>
                  <a:srgbClr val="C00000"/>
                </a:solidFill>
              </a:rPr>
              <a:t>Transport of Carbon dioxide</a:t>
            </a:r>
            <a:endParaRPr lang="en-US" sz="2250" b="1" dirty="0">
              <a:solidFill>
                <a:srgbClr val="C00000"/>
              </a:solidFill>
            </a:endParaRPr>
          </a:p>
          <a:p>
            <a:pPr marL="361950" indent="-361950">
              <a:buClr>
                <a:srgbClr val="0070C0"/>
              </a:buClr>
              <a:buSzPct val="80000"/>
              <a:buFont typeface="Wingdings 3" panose="05040102010807070707" pitchFamily="18" charset="2"/>
              <a:buChar char=""/>
            </a:pPr>
            <a:r>
              <a:rPr lang="en-US" sz="2250" dirty="0" smtClean="0"/>
              <a:t>Carbon </a:t>
            </a:r>
            <a:r>
              <a:rPr lang="en-US" sz="2250" dirty="0"/>
              <a:t>dioxide is made by all the cells in the body as </a:t>
            </a:r>
            <a:r>
              <a:rPr lang="en-US" sz="2250" dirty="0" smtClean="0"/>
              <a:t>a way to </a:t>
            </a:r>
            <a:r>
              <a:rPr lang="en-US" sz="2250" dirty="0"/>
              <a:t>respire. The carbon dioxide diffuses through the </a:t>
            </a:r>
            <a:r>
              <a:rPr lang="en-US" sz="2250" dirty="0" smtClean="0"/>
              <a:t>walls </a:t>
            </a:r>
            <a:r>
              <a:rPr lang="en-US" sz="2250" dirty="0"/>
              <a:t>of the capillaries into the blood</a:t>
            </a:r>
            <a:r>
              <a:rPr lang="en-US" sz="2250" dirty="0" smtClean="0"/>
              <a:t>.</a:t>
            </a:r>
          </a:p>
          <a:p>
            <a:pPr marL="361950" indent="-361950">
              <a:buClr>
                <a:srgbClr val="0070C0"/>
              </a:buClr>
              <a:buSzPct val="80000"/>
              <a:buFont typeface="Wingdings 3" panose="05040102010807070707" pitchFamily="18" charset="2"/>
              <a:buChar char=""/>
            </a:pPr>
            <a:r>
              <a:rPr lang="en-US" sz="2250" dirty="0" smtClean="0"/>
              <a:t>Plasma </a:t>
            </a:r>
            <a:r>
              <a:rPr lang="en-US" sz="2250" dirty="0"/>
              <a:t>in the form of </a:t>
            </a:r>
            <a:r>
              <a:rPr lang="en-US" sz="2250" dirty="0" err="1"/>
              <a:t>hydrogencarbonate</a:t>
            </a:r>
            <a:r>
              <a:rPr lang="en-US" sz="2250" dirty="0"/>
              <a:t> ions, </a:t>
            </a:r>
            <a:r>
              <a:rPr lang="en-US" sz="2250" dirty="0" smtClean="0"/>
              <a:t>HCO</a:t>
            </a:r>
            <a:r>
              <a:rPr lang="en-US" sz="2250" baseline="30000" dirty="0" smtClean="0"/>
              <a:t>3-</a:t>
            </a:r>
            <a:r>
              <a:rPr lang="en-US" sz="2250" dirty="0" smtClean="0"/>
              <a:t>. </a:t>
            </a:r>
            <a:r>
              <a:rPr lang="en-US" sz="2250" dirty="0"/>
              <a:t>A small amount is carried by </a:t>
            </a:r>
            <a:r>
              <a:rPr lang="en-US" sz="2250" dirty="0" err="1"/>
              <a:t>Hb</a:t>
            </a:r>
            <a:r>
              <a:rPr lang="en-US" sz="2250" dirty="0"/>
              <a:t> in the red cells.</a:t>
            </a:r>
          </a:p>
          <a:p>
            <a:pPr marL="361950" indent="-361950">
              <a:buClr>
                <a:srgbClr val="0070C0"/>
              </a:buClr>
              <a:buSzPct val="80000"/>
              <a:buFont typeface="Wingdings 3" panose="05040102010807070707" pitchFamily="18" charset="2"/>
              <a:buChar char=""/>
            </a:pPr>
            <a:r>
              <a:rPr lang="en-US" sz="2250" dirty="0"/>
              <a:t>Blood containing carbon dioxide is returned to the heart in the veins, and then to the lungs in the pulmonary arteries. The carbon dioxide diffuses out of the blood and is passed out of the body on expiration.</a:t>
            </a:r>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121</a:t>
            </a:r>
            <a:endParaRPr lang="en-GB" sz="1200" b="1" dirty="0">
              <a:latin typeface="Arial" panose="020B0604020202020204" pitchFamily="34" charset="0"/>
              <a:cs typeface="Arial" panose="020B0604020202020204" pitchFamily="34" charset="0"/>
            </a:endParaRPr>
          </a:p>
        </p:txBody>
      </p:sp>
      <p:pic>
        <p:nvPicPr>
          <p:cNvPr id="6146" name="Picture 2" descr="Image result for how blood transports carbon dioxid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7677" r="6093"/>
          <a:stretch/>
        </p:blipFill>
        <p:spPr bwMode="auto">
          <a:xfrm>
            <a:off x="5507996" y="1191905"/>
            <a:ext cx="3384376" cy="235064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hlinkClick r:id="rId4" action="ppaction://hlinkfile"/>
          </p:cNvPr>
          <p:cNvSpPr txBox="1"/>
          <p:nvPr/>
        </p:nvSpPr>
        <p:spPr>
          <a:xfrm>
            <a:off x="5508105" y="5877272"/>
            <a:ext cx="3384158" cy="707886"/>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sz="2000" b="1" dirty="0" smtClean="0"/>
              <a:t>Carbon Dioxide transport in the Blood</a:t>
            </a:r>
            <a:endParaRPr lang="en-GB" sz="2000" b="1" dirty="0"/>
          </a:p>
        </p:txBody>
      </p:sp>
      <p:pic>
        <p:nvPicPr>
          <p:cNvPr id="6148" name="Picture 4" descr="Image result for how blood transports carbon dioxid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08104" y="3717032"/>
            <a:ext cx="3384159" cy="19857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9902068"/>
      </p:ext>
    </p:extLst>
  </p:cSld>
  <p:clrMapOvr>
    <a:masterClrMapping/>
  </p:clrMapOvr>
  <p:transition advClick="0"/>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9.4 </a:t>
            </a:r>
            <a:r>
              <a:rPr lang="en-US" sz="4000" dirty="0"/>
              <a:t>– </a:t>
            </a:r>
            <a:r>
              <a:rPr lang="en-US" sz="4000" dirty="0" smtClean="0"/>
              <a:t>Blood – Food Transport</a:t>
            </a:r>
            <a:endParaRPr lang="en-US" sz="4000" dirty="0"/>
          </a:p>
        </p:txBody>
      </p:sp>
      <p:sp>
        <p:nvSpPr>
          <p:cNvPr id="34" name="Rectangle 33"/>
          <p:cNvSpPr/>
          <p:nvPr/>
        </p:nvSpPr>
        <p:spPr>
          <a:xfrm>
            <a:off x="179512" y="1124744"/>
            <a:ext cx="5472608" cy="5632311"/>
          </a:xfrm>
          <a:prstGeom prst="rect">
            <a:avLst/>
          </a:prstGeom>
        </p:spPr>
        <p:txBody>
          <a:bodyPr wrap="square">
            <a:spAutoFit/>
          </a:bodyPr>
          <a:lstStyle/>
          <a:p>
            <a:pPr>
              <a:buClr>
                <a:srgbClr val="0070C0"/>
              </a:buClr>
              <a:buSzPct val="80000"/>
            </a:pPr>
            <a:r>
              <a:rPr lang="en-US" sz="2250" b="1" dirty="0" smtClean="0">
                <a:solidFill>
                  <a:srgbClr val="C00000"/>
                </a:solidFill>
              </a:rPr>
              <a:t>Transport of Food Materials</a:t>
            </a:r>
            <a:endParaRPr lang="en-US" sz="2250" b="1" dirty="0">
              <a:solidFill>
                <a:srgbClr val="C00000"/>
              </a:solidFill>
            </a:endParaRPr>
          </a:p>
          <a:p>
            <a:pPr marL="361950" indent="-361950">
              <a:buClr>
                <a:srgbClr val="0070C0"/>
              </a:buClr>
              <a:buSzPct val="80000"/>
              <a:buFont typeface="Wingdings 3" panose="05040102010807070707" pitchFamily="18" charset="2"/>
              <a:buChar char=""/>
            </a:pPr>
            <a:r>
              <a:rPr lang="en-US" sz="2250" dirty="0" smtClean="0"/>
              <a:t>Digested </a:t>
            </a:r>
            <a:r>
              <a:rPr lang="en-US" sz="2250" dirty="0"/>
              <a:t>food is absorbed in the </a:t>
            </a:r>
            <a:r>
              <a:rPr lang="en-US" sz="2250" b="1" dirty="0">
                <a:solidFill>
                  <a:srgbClr val="FF0000"/>
                </a:solidFill>
              </a:rPr>
              <a:t>ileum</a:t>
            </a:r>
            <a:r>
              <a:rPr lang="en-US" sz="2250" dirty="0">
                <a:solidFill>
                  <a:srgbClr val="FF0000"/>
                </a:solidFill>
              </a:rPr>
              <a:t> </a:t>
            </a:r>
            <a:r>
              <a:rPr lang="en-US" sz="2250" dirty="0"/>
              <a:t>(page 85). It includes nutrients such as amino acids, fatty acids and glycerol, monosaccharides (such as glucose), water, vitamins and minerals. These all dissolve in the plasma in the blood capillaries in the villi.</a:t>
            </a:r>
          </a:p>
          <a:p>
            <a:pPr marL="361950" indent="-361950">
              <a:buClr>
                <a:srgbClr val="0070C0"/>
              </a:buClr>
              <a:buSzPct val="80000"/>
              <a:buFont typeface="Wingdings 3" panose="05040102010807070707" pitchFamily="18" charset="2"/>
              <a:buChar char=""/>
            </a:pPr>
            <a:r>
              <a:rPr lang="en-US" sz="2250" dirty="0"/>
              <a:t>These capillaries join up to form the </a:t>
            </a:r>
            <a:r>
              <a:rPr lang="en-US" sz="2250" b="1" dirty="0">
                <a:solidFill>
                  <a:srgbClr val="FF0000"/>
                </a:solidFill>
              </a:rPr>
              <a:t>hepatic portal vein</a:t>
            </a:r>
            <a:r>
              <a:rPr lang="en-US" sz="2250" dirty="0"/>
              <a:t>. This takes the dissolved nutrients to the liver. The liver processes each nutrient and returns some of it to the blood.</a:t>
            </a:r>
          </a:p>
          <a:p>
            <a:pPr marL="361950" indent="-361950">
              <a:buClr>
                <a:srgbClr val="0070C0"/>
              </a:buClr>
              <a:buSzPct val="80000"/>
              <a:buFont typeface="Wingdings 3" panose="05040102010807070707" pitchFamily="18" charset="2"/>
              <a:buChar char=""/>
            </a:pPr>
            <a:r>
              <a:rPr lang="en-US" sz="2250" dirty="0"/>
              <a:t>The nutrients are then carried, dissolved in the blood, to all parts of the body.</a:t>
            </a:r>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121</a:t>
            </a:r>
            <a:endParaRPr lang="en-GB" sz="1200" b="1" dirty="0">
              <a:latin typeface="Arial" panose="020B0604020202020204" pitchFamily="34" charset="0"/>
              <a:cs typeface="Arial" panose="020B0604020202020204" pitchFamily="34" charset="0"/>
            </a:endParaRPr>
          </a:p>
        </p:txBody>
      </p:sp>
      <p:pic>
        <p:nvPicPr>
          <p:cNvPr id="8194" name="Picture 2" descr="Image result for ileum"/>
          <p:cNvPicPr>
            <a:picLocks noChangeAspect="1" noChangeArrowheads="1"/>
          </p:cNvPicPr>
          <p:nvPr/>
        </p:nvPicPr>
        <p:blipFill rotWithShape="1">
          <a:blip r:embed="rId3">
            <a:extLst>
              <a:ext uri="{28A0092B-C50C-407E-A947-70E740481C1C}">
                <a14:useLocalDpi xmlns:a14="http://schemas.microsoft.com/office/drawing/2010/main" val="0"/>
              </a:ext>
            </a:extLst>
          </a:blip>
          <a:srcRect l="4445" t="3069" r="8889" b="4850"/>
          <a:stretch/>
        </p:blipFill>
        <p:spPr bwMode="auto">
          <a:xfrm>
            <a:off x="5652120" y="1196752"/>
            <a:ext cx="3168352" cy="2437194"/>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Image result for hepatic portal vei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52120" y="3789040"/>
            <a:ext cx="3214862" cy="28837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8853608"/>
      </p:ext>
    </p:extLst>
  </p:cSld>
  <p:clrMapOvr>
    <a:masterClrMapping/>
  </p:clrMapOvr>
  <p:transition advClick="0"/>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9.4 </a:t>
            </a:r>
            <a:r>
              <a:rPr lang="en-US" sz="4000" dirty="0"/>
              <a:t>– </a:t>
            </a:r>
            <a:r>
              <a:rPr lang="en-US" sz="4000" dirty="0" smtClean="0"/>
              <a:t>Blood – Other Transport</a:t>
            </a:r>
            <a:endParaRPr lang="en-US" sz="4000" dirty="0"/>
          </a:p>
        </p:txBody>
      </p:sp>
      <p:sp>
        <p:nvSpPr>
          <p:cNvPr id="34" name="Rectangle 33"/>
          <p:cNvSpPr/>
          <p:nvPr/>
        </p:nvSpPr>
        <p:spPr>
          <a:xfrm>
            <a:off x="179512" y="1124744"/>
            <a:ext cx="8640960" cy="5632311"/>
          </a:xfrm>
          <a:prstGeom prst="rect">
            <a:avLst/>
          </a:prstGeom>
        </p:spPr>
        <p:txBody>
          <a:bodyPr wrap="square">
            <a:spAutoFit/>
          </a:bodyPr>
          <a:lstStyle/>
          <a:p>
            <a:pPr>
              <a:buClr>
                <a:srgbClr val="0070C0"/>
              </a:buClr>
              <a:buSzPct val="80000"/>
            </a:pPr>
            <a:r>
              <a:rPr lang="en-US" sz="2250" b="1" dirty="0" smtClean="0">
                <a:solidFill>
                  <a:srgbClr val="C00000"/>
                </a:solidFill>
              </a:rPr>
              <a:t>Transport </a:t>
            </a:r>
            <a:r>
              <a:rPr lang="en-US" sz="2250" b="1" dirty="0">
                <a:solidFill>
                  <a:srgbClr val="C00000"/>
                </a:solidFill>
              </a:rPr>
              <a:t>of urea</a:t>
            </a:r>
          </a:p>
          <a:p>
            <a:pPr marL="361950" indent="-361950">
              <a:buClr>
                <a:srgbClr val="0070C0"/>
              </a:buClr>
              <a:buSzPct val="80000"/>
              <a:buFont typeface="Wingdings 3" panose="05040102010807070707" pitchFamily="18" charset="2"/>
              <a:buChar char=""/>
            </a:pPr>
            <a:r>
              <a:rPr lang="en-US" sz="2250" dirty="0"/>
              <a:t>Urea, a waste substance (page 154), is made in the liver. It dissolves in the blood plasma, and is carried to the kidneys. The kidneys excrete it in the urine.</a:t>
            </a:r>
          </a:p>
          <a:p>
            <a:pPr>
              <a:buClr>
                <a:srgbClr val="0070C0"/>
              </a:buClr>
              <a:buSzPct val="80000"/>
            </a:pPr>
            <a:r>
              <a:rPr lang="en-US" sz="2250" b="1" dirty="0">
                <a:solidFill>
                  <a:srgbClr val="C00000"/>
                </a:solidFill>
              </a:rPr>
              <a:t>Transport of hormones</a:t>
            </a:r>
          </a:p>
          <a:p>
            <a:pPr marL="361950" indent="-361950">
              <a:buClr>
                <a:srgbClr val="0070C0"/>
              </a:buClr>
              <a:buSzPct val="80000"/>
              <a:buFont typeface="Wingdings 3" panose="05040102010807070707" pitchFamily="18" charset="2"/>
              <a:buChar char=""/>
            </a:pPr>
            <a:r>
              <a:rPr lang="en-US" sz="2250" dirty="0"/>
              <a:t>Hormones are made in </a:t>
            </a:r>
            <a:r>
              <a:rPr lang="en-US" sz="2250" b="1" dirty="0">
                <a:solidFill>
                  <a:srgbClr val="FF0000"/>
                </a:solidFill>
              </a:rPr>
              <a:t>endocrine glands </a:t>
            </a:r>
            <a:r>
              <a:rPr lang="en-US" sz="2250" dirty="0"/>
              <a:t>(page 170</a:t>
            </a:r>
            <a:r>
              <a:rPr lang="en-US" sz="2250" dirty="0" smtClean="0"/>
              <a:t>). The </a:t>
            </a:r>
            <a:r>
              <a:rPr lang="en-US" sz="2250" dirty="0"/>
              <a:t>hormones dissolve in the blood plasma, and are transported all over the body.</a:t>
            </a:r>
          </a:p>
          <a:p>
            <a:pPr>
              <a:buClr>
                <a:srgbClr val="0070C0"/>
              </a:buClr>
              <a:buSzPct val="80000"/>
            </a:pPr>
            <a:r>
              <a:rPr lang="en-US" sz="2250" b="1" dirty="0" smtClean="0">
                <a:solidFill>
                  <a:srgbClr val="C00000"/>
                </a:solidFill>
              </a:rPr>
              <a:t>Transport </a:t>
            </a:r>
            <a:r>
              <a:rPr lang="en-US" sz="2250" b="1" dirty="0">
                <a:solidFill>
                  <a:srgbClr val="C00000"/>
                </a:solidFill>
              </a:rPr>
              <a:t>of heat</a:t>
            </a:r>
          </a:p>
          <a:p>
            <a:pPr marL="361950" indent="-361950">
              <a:buClr>
                <a:srgbClr val="0070C0"/>
              </a:buClr>
              <a:buSzPct val="80000"/>
              <a:buFont typeface="Wingdings 3" panose="05040102010807070707" pitchFamily="18" charset="2"/>
              <a:buChar char=""/>
            </a:pPr>
            <a:r>
              <a:rPr lang="en-US" sz="2250" dirty="0"/>
              <a:t>Some parts of the body, such as the muscles, make a great deal of heat. The blood transports the heat to all parts of the body. This helps to keep the rest of the body warm.</a:t>
            </a:r>
          </a:p>
          <a:p>
            <a:pPr>
              <a:buClr>
                <a:srgbClr val="0070C0"/>
              </a:buClr>
              <a:buSzPct val="80000"/>
            </a:pPr>
            <a:r>
              <a:rPr lang="en-US" sz="2250" b="1" dirty="0">
                <a:solidFill>
                  <a:srgbClr val="C00000"/>
                </a:solidFill>
              </a:rPr>
              <a:t>Transport of plasma proteins</a:t>
            </a:r>
          </a:p>
          <a:p>
            <a:pPr marL="361950" indent="-361950">
              <a:buClr>
                <a:srgbClr val="0070C0"/>
              </a:buClr>
              <a:buSzPct val="80000"/>
              <a:buFont typeface="Wingdings 3" panose="05040102010807070707" pitchFamily="18" charset="2"/>
              <a:buChar char=""/>
            </a:pPr>
            <a:r>
              <a:rPr lang="en-US" sz="2250" dirty="0"/>
              <a:t>Several different proteins are dissolved in plasma. They are called plasma proteins. </a:t>
            </a:r>
            <a:r>
              <a:rPr lang="en-US" sz="2250" b="1" dirty="0">
                <a:solidFill>
                  <a:srgbClr val="FF0000"/>
                </a:solidFill>
              </a:rPr>
              <a:t>Fibrinogen</a:t>
            </a:r>
            <a:r>
              <a:rPr lang="en-US" sz="2250" dirty="0">
                <a:solidFill>
                  <a:srgbClr val="FF0000"/>
                </a:solidFill>
              </a:rPr>
              <a:t> </a:t>
            </a:r>
            <a:r>
              <a:rPr lang="en-US" sz="2250" dirty="0"/>
              <a:t>(page 118) is an example of a plasma protein.</a:t>
            </a:r>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121</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35802453"/>
      </p:ext>
    </p:extLst>
  </p:cSld>
  <p:clrMapOvr>
    <a:masterClrMapping/>
  </p:clrMapOvr>
  <p:transition advClick="0"/>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900" dirty="0" smtClean="0"/>
              <a:t>9.4 </a:t>
            </a:r>
            <a:r>
              <a:rPr lang="en-US" sz="3900" dirty="0"/>
              <a:t>– </a:t>
            </a:r>
            <a:r>
              <a:rPr lang="en-US" sz="3900" dirty="0" smtClean="0"/>
              <a:t>Blood - Questions</a:t>
            </a:r>
            <a:endParaRPr lang="en-US" sz="3900" dirty="0"/>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119</a:t>
            </a:r>
            <a:endParaRPr lang="en-GB" sz="1200" b="1" dirty="0">
              <a:latin typeface="Arial" panose="020B0604020202020204" pitchFamily="34" charset="0"/>
              <a:cs typeface="Arial" panose="020B0604020202020204" pitchFamily="34" charset="0"/>
            </a:endParaRPr>
          </a:p>
        </p:txBody>
      </p:sp>
      <p:sp>
        <p:nvSpPr>
          <p:cNvPr id="10" name="Rectangle 9"/>
          <p:cNvSpPr/>
          <p:nvPr/>
        </p:nvSpPr>
        <p:spPr>
          <a:xfrm>
            <a:off x="179513" y="1124744"/>
            <a:ext cx="8707789" cy="5509200"/>
          </a:xfrm>
          <a:prstGeom prst="rect">
            <a:avLst/>
          </a:prstGeom>
          <a:solidFill>
            <a:schemeClr val="accent5">
              <a:lumMod val="20000"/>
              <a:lumOff val="80000"/>
            </a:schemeClr>
          </a:solidFill>
          <a:ln w="57150">
            <a:solidFill>
              <a:schemeClr val="accent5">
                <a:lumMod val="50000"/>
              </a:schemeClr>
            </a:solidFill>
          </a:ln>
        </p:spPr>
        <p:txBody>
          <a:bodyPr wrap="square">
            <a:spAutoFit/>
          </a:bodyPr>
          <a:lstStyle/>
          <a:p>
            <a:pPr marL="1336675" indent="-1336675">
              <a:buClr>
                <a:srgbClr val="0070C0"/>
              </a:buClr>
              <a:buSzPct val="80000"/>
            </a:pPr>
            <a:r>
              <a:rPr lang="en-US" sz="4400" b="1" dirty="0" smtClean="0"/>
              <a:t>9.32</a:t>
            </a:r>
            <a:r>
              <a:rPr lang="en-US" sz="4400" dirty="0" smtClean="0"/>
              <a:t> 	Why is blood in arteries a brighter red than the blood in veins?</a:t>
            </a:r>
          </a:p>
          <a:p>
            <a:pPr marL="1336675" indent="-1336675">
              <a:buClr>
                <a:srgbClr val="0070C0"/>
              </a:buClr>
              <a:buSzPct val="80000"/>
            </a:pPr>
            <a:r>
              <a:rPr lang="en-US" sz="4400" b="1" dirty="0" smtClean="0"/>
              <a:t>9.33</a:t>
            </a:r>
            <a:r>
              <a:rPr lang="en-US" sz="4400" dirty="0" smtClean="0"/>
              <a:t> 	Which vessel transports digested food to the liver?</a:t>
            </a:r>
          </a:p>
          <a:p>
            <a:pPr marL="1336675" indent="-1336675">
              <a:buClr>
                <a:srgbClr val="0070C0"/>
              </a:buClr>
              <a:buSzPct val="80000"/>
            </a:pPr>
            <a:r>
              <a:rPr lang="en-US" sz="4400" b="1" dirty="0" smtClean="0"/>
              <a:t>9.34</a:t>
            </a:r>
            <a:r>
              <a:rPr lang="en-US" sz="4400" dirty="0" smtClean="0"/>
              <a:t> 	How is urea transported?</a:t>
            </a:r>
          </a:p>
          <a:p>
            <a:pPr marL="1336675" indent="-1336675">
              <a:buClr>
                <a:srgbClr val="0070C0"/>
              </a:buClr>
              <a:buSzPct val="80000"/>
            </a:pPr>
            <a:r>
              <a:rPr lang="en-US" sz="4400" b="1" dirty="0" smtClean="0"/>
              <a:t>9.35</a:t>
            </a:r>
            <a:r>
              <a:rPr lang="en-US" sz="4400" dirty="0" smtClean="0"/>
              <a:t> 	Outline two functions of blood other than transport.</a:t>
            </a:r>
            <a:endParaRPr lang="en-US" sz="4400" dirty="0"/>
          </a:p>
        </p:txBody>
      </p:sp>
      <p:sp>
        <p:nvSpPr>
          <p:cNvPr id="11" name="Oval 10"/>
          <p:cNvSpPr/>
          <p:nvPr/>
        </p:nvSpPr>
        <p:spPr>
          <a:xfrm>
            <a:off x="8473374" y="1056773"/>
            <a:ext cx="504056" cy="504056"/>
          </a:xfrm>
          <a:prstGeom prst="ellipse">
            <a:avLst/>
          </a:prstGeom>
          <a:gradFill>
            <a:gsLst>
              <a:gs pos="0">
                <a:schemeClr val="accent1">
                  <a:lumMod val="5000"/>
                  <a:lumOff val="95000"/>
                </a:schemeClr>
              </a:gs>
              <a:gs pos="47000">
                <a:srgbClr val="92D050"/>
              </a:gs>
              <a:gs pos="100000">
                <a:schemeClr val="accent5">
                  <a:lumMod val="5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4000" b="1" dirty="0" smtClean="0">
                <a:latin typeface="Cairo SF" pitchFamily="2" charset="0"/>
              </a:rPr>
              <a:t>?</a:t>
            </a:r>
            <a:endParaRPr lang="en-GB" b="1" dirty="0">
              <a:latin typeface="Cairo SF" pitchFamily="2" charset="0"/>
            </a:endParaRPr>
          </a:p>
        </p:txBody>
      </p:sp>
      <p:sp>
        <p:nvSpPr>
          <p:cNvPr id="2" name="TextBox 1">
            <a:hlinkClick r:id="rId3" action="ppaction://hlinkfile"/>
          </p:cNvPr>
          <p:cNvSpPr txBox="1"/>
          <p:nvPr/>
        </p:nvSpPr>
        <p:spPr>
          <a:xfrm>
            <a:off x="8146201" y="5509681"/>
            <a:ext cx="654346" cy="1015663"/>
          </a:xfrm>
          <a:prstGeom prst="rect">
            <a:avLst/>
          </a:prstGeom>
          <a:noFill/>
        </p:spPr>
        <p:txBody>
          <a:bodyPr wrap="none" rtlCol="0">
            <a:spAutoFit/>
          </a:bodyPr>
          <a:lstStyle/>
          <a:p>
            <a:r>
              <a:rPr lang="en-GB"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523491324"/>
      </p:ext>
    </p:extLst>
  </p:cSld>
  <p:clrMapOvr>
    <a:masterClrMapping/>
  </p:clrMapOvr>
  <p:transition advClick="0"/>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9.5 </a:t>
            </a:r>
            <a:r>
              <a:rPr lang="en-US" sz="4000" dirty="0"/>
              <a:t>– </a:t>
            </a:r>
            <a:r>
              <a:rPr lang="en-US" sz="4000" dirty="0" smtClean="0"/>
              <a:t>Lymph and Tissue Fluid</a:t>
            </a:r>
            <a:endParaRPr lang="en-US" sz="4000" dirty="0"/>
          </a:p>
        </p:txBody>
      </p:sp>
      <p:sp>
        <p:nvSpPr>
          <p:cNvPr id="34" name="Rectangle 33"/>
          <p:cNvSpPr/>
          <p:nvPr/>
        </p:nvSpPr>
        <p:spPr>
          <a:xfrm>
            <a:off x="179512" y="1124744"/>
            <a:ext cx="8640960" cy="5493812"/>
          </a:xfrm>
          <a:prstGeom prst="rect">
            <a:avLst/>
          </a:prstGeom>
        </p:spPr>
        <p:txBody>
          <a:bodyPr wrap="square">
            <a:spAutoFit/>
          </a:bodyPr>
          <a:lstStyle/>
          <a:p>
            <a:pPr>
              <a:buClr>
                <a:srgbClr val="0070C0"/>
              </a:buClr>
              <a:buSzPct val="80000"/>
            </a:pPr>
            <a:r>
              <a:rPr lang="en-US" sz="2700" b="1" dirty="0">
                <a:solidFill>
                  <a:srgbClr val="C00000"/>
                </a:solidFill>
              </a:rPr>
              <a:t>Lymph and Tissue Fluid</a:t>
            </a:r>
            <a:endParaRPr lang="en-US" sz="2700" b="1" dirty="0" smtClean="0">
              <a:solidFill>
                <a:srgbClr val="C00000"/>
              </a:solidFill>
            </a:endParaRPr>
          </a:p>
          <a:p>
            <a:pPr marL="361950" indent="-361950">
              <a:buClr>
                <a:srgbClr val="0070C0"/>
              </a:buClr>
              <a:buSzPct val="80000"/>
              <a:buFont typeface="Wingdings 3" panose="05040102010807070707" pitchFamily="18" charset="2"/>
              <a:buChar char=""/>
            </a:pPr>
            <a:r>
              <a:rPr lang="en-US" sz="2700" dirty="0" smtClean="0"/>
              <a:t>Capillaries leak. The cells in their walls do not fit together exactly, so there are small gaps between them. Plasma can therefore leak out from the blood.</a:t>
            </a:r>
          </a:p>
          <a:p>
            <a:pPr marL="361950" indent="-361950">
              <a:buClr>
                <a:srgbClr val="0070C0"/>
              </a:buClr>
              <a:buSzPct val="80000"/>
              <a:buFont typeface="Wingdings 3" panose="05040102010807070707" pitchFamily="18" charset="2"/>
              <a:buChar char=""/>
            </a:pPr>
            <a:r>
              <a:rPr lang="en-US" sz="2700" dirty="0" smtClean="0"/>
              <a:t>White </a:t>
            </a:r>
            <a:r>
              <a:rPr lang="en-US" sz="2700" dirty="0"/>
              <a:t>blood cells can also get through these gaps. They are able to move and can squeeze through, out of the capillaries. Red blood cells cannot get out. They are too large and cannot change their shape very much.</a:t>
            </a:r>
          </a:p>
          <a:p>
            <a:pPr marL="361950" indent="-361950">
              <a:buClr>
                <a:srgbClr val="0070C0"/>
              </a:buClr>
              <a:buSzPct val="80000"/>
              <a:buFont typeface="Wingdings 3" panose="05040102010807070707" pitchFamily="18" charset="2"/>
              <a:buChar char=""/>
            </a:pPr>
            <a:r>
              <a:rPr lang="en-US" sz="2700" dirty="0"/>
              <a:t>So plasma and white cells are continually leaking out of the blood capillaries. The fluid formed in this way is called tissue fluid. It surrounds all the cells in the body (Figure 9.27).</a:t>
            </a:r>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122</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1520759"/>
      </p:ext>
    </p:extLst>
  </p:cSld>
  <p:clrMapOvr>
    <a:masterClrMapping/>
  </p:clrMapOvr>
  <p:transition advClick="0"/>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9.5 </a:t>
            </a:r>
            <a:r>
              <a:rPr lang="en-US" sz="4000" dirty="0"/>
              <a:t>– </a:t>
            </a:r>
            <a:r>
              <a:rPr lang="en-US" sz="4000" dirty="0" smtClean="0"/>
              <a:t>Lymph and Tissue Fluid</a:t>
            </a:r>
            <a:endParaRPr lang="en-US" sz="4000" dirty="0"/>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122</a:t>
            </a:r>
            <a:endParaRPr lang="en-GB" sz="1200" b="1"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a:lum bright="-47000" contrast="75000"/>
          </a:blip>
          <a:srcRect b="5264"/>
          <a:stretch/>
        </p:blipFill>
        <p:spPr>
          <a:xfrm>
            <a:off x="251520" y="1124744"/>
            <a:ext cx="8640960" cy="5184576"/>
          </a:xfrm>
          <a:prstGeom prst="rect">
            <a:avLst/>
          </a:prstGeom>
        </p:spPr>
      </p:pic>
      <p:sp>
        <p:nvSpPr>
          <p:cNvPr id="8" name="Rectangle 7"/>
          <p:cNvSpPr/>
          <p:nvPr/>
        </p:nvSpPr>
        <p:spPr>
          <a:xfrm>
            <a:off x="251520" y="6335047"/>
            <a:ext cx="8640960" cy="334313"/>
          </a:xfrm>
          <a:prstGeom prst="rect">
            <a:avLst/>
          </a:prstGeom>
        </p:spPr>
        <p:txBody>
          <a:bodyPr wrap="square" lIns="36000" tIns="36000" rIns="36000" bIns="36000">
            <a:spAutoFit/>
          </a:bodyPr>
          <a:lstStyle/>
          <a:p>
            <a:pPr>
              <a:buClr>
                <a:srgbClr val="C00000"/>
              </a:buClr>
            </a:pPr>
            <a:r>
              <a:rPr lang="en-US" sz="1700" b="1" dirty="0"/>
              <a:t>Figure </a:t>
            </a:r>
            <a:r>
              <a:rPr lang="en-US" sz="1700" b="1" dirty="0" smtClean="0"/>
              <a:t>9.27 – </a:t>
            </a:r>
            <a:r>
              <a:rPr lang="en-US" sz="1700" dirty="0" smtClean="0"/>
              <a:t>Part of a Capillary Network to show how tissue fluid and lymph are formed</a:t>
            </a:r>
            <a:endParaRPr lang="en-GB" sz="1700" dirty="0"/>
          </a:p>
        </p:txBody>
      </p:sp>
    </p:spTree>
    <p:extLst>
      <p:ext uri="{BB962C8B-B14F-4D97-AF65-F5344CB8AC3E}">
        <p14:creationId xmlns:p14="http://schemas.microsoft.com/office/powerpoint/2010/main" val="2185549052"/>
      </p:ext>
    </p:extLst>
  </p:cSld>
  <p:clrMapOvr>
    <a:masterClrMapping/>
  </p:clrMapOvr>
  <p:transition advClick="0"/>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9.5 </a:t>
            </a:r>
            <a:r>
              <a:rPr lang="en-US" sz="4000" dirty="0"/>
              <a:t>– </a:t>
            </a:r>
            <a:r>
              <a:rPr lang="en-US" sz="4000" dirty="0" smtClean="0"/>
              <a:t>Lymph and Tissue Fluid</a:t>
            </a:r>
            <a:endParaRPr lang="en-US" sz="4000" dirty="0"/>
          </a:p>
        </p:txBody>
      </p:sp>
      <p:sp>
        <p:nvSpPr>
          <p:cNvPr id="34" name="Rectangle 33"/>
          <p:cNvSpPr/>
          <p:nvPr/>
        </p:nvSpPr>
        <p:spPr>
          <a:xfrm>
            <a:off x="179512" y="1124744"/>
            <a:ext cx="5760640" cy="5632311"/>
          </a:xfrm>
          <a:prstGeom prst="rect">
            <a:avLst/>
          </a:prstGeom>
        </p:spPr>
        <p:txBody>
          <a:bodyPr wrap="square">
            <a:spAutoFit/>
          </a:bodyPr>
          <a:lstStyle/>
          <a:p>
            <a:pPr>
              <a:buClr>
                <a:srgbClr val="0070C0"/>
              </a:buClr>
              <a:buSzPct val="80000"/>
            </a:pPr>
            <a:r>
              <a:rPr lang="en-US" sz="2000" b="1" dirty="0" smtClean="0">
                <a:solidFill>
                  <a:srgbClr val="C00000"/>
                </a:solidFill>
              </a:rPr>
              <a:t>Functions of tissue fluid</a:t>
            </a:r>
          </a:p>
          <a:p>
            <a:pPr marL="361950" indent="-361950">
              <a:buClr>
                <a:srgbClr val="0070C0"/>
              </a:buClr>
              <a:buSzPct val="80000"/>
              <a:buFont typeface="Wingdings 3" panose="05040102010807070707" pitchFamily="18" charset="2"/>
              <a:buChar char=""/>
            </a:pPr>
            <a:r>
              <a:rPr lang="en-US" sz="2000" dirty="0" smtClean="0"/>
              <a:t>Tissue fluid is very important. It supplies cells with all their requirements. These requirements, such as oxygen and nutrients, diffuse from the blood, through the tissue fluid, to the cells. Waste products, such as carbon dioxide, diffuse in the opposite direction.</a:t>
            </a:r>
          </a:p>
          <a:p>
            <a:pPr marL="361950" indent="-361950">
              <a:buClr>
                <a:srgbClr val="0070C0"/>
              </a:buClr>
              <a:buSzPct val="80000"/>
              <a:buFont typeface="Wingdings 3" panose="05040102010807070707" pitchFamily="18" charset="2"/>
              <a:buChar char=""/>
            </a:pPr>
            <a:r>
              <a:rPr lang="en-US" sz="2000" dirty="0" smtClean="0"/>
              <a:t>The </a:t>
            </a:r>
            <a:r>
              <a:rPr lang="en-US" sz="2000" dirty="0"/>
              <a:t>tissue fluid is the immediate environment of every cell in your body. It is easier for a cell to carry out its functions properly if its environment stays constant. For example, this means it should stay at the same temperature, and at the same osmotic concentration.</a:t>
            </a:r>
          </a:p>
          <a:p>
            <a:pPr marL="361950" indent="-361950">
              <a:buClr>
                <a:srgbClr val="0070C0"/>
              </a:buClr>
              <a:buSzPct val="80000"/>
              <a:buFont typeface="Wingdings 3" panose="05040102010807070707" pitchFamily="18" charset="2"/>
              <a:buChar char=""/>
            </a:pPr>
            <a:r>
              <a:rPr lang="en-US" sz="2000" dirty="0"/>
              <a:t>Several organs in the body work to keep the composition and temperature of the blood constant, and therefore the tissue fluid as well. This process is called homeostasis, and is described in Chapter 14.</a:t>
            </a:r>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122</a:t>
            </a:r>
            <a:endParaRPr lang="en-GB" sz="1200" b="1" dirty="0">
              <a:latin typeface="Arial" panose="020B0604020202020204" pitchFamily="34" charset="0"/>
              <a:cs typeface="Arial" panose="020B0604020202020204" pitchFamily="34" charset="0"/>
            </a:endParaRPr>
          </a:p>
        </p:txBody>
      </p:sp>
      <p:pic>
        <p:nvPicPr>
          <p:cNvPr id="9218" name="Picture 2" descr="Image result for Functions of tissue fluid"/>
          <p:cNvPicPr>
            <a:picLocks noChangeAspect="1" noChangeArrowheads="1"/>
          </p:cNvPicPr>
          <p:nvPr/>
        </p:nvPicPr>
        <p:blipFill rotWithShape="1">
          <a:blip r:embed="rId3">
            <a:extLst>
              <a:ext uri="{28A0092B-C50C-407E-A947-70E740481C1C}">
                <a14:useLocalDpi xmlns:a14="http://schemas.microsoft.com/office/drawing/2010/main" val="0"/>
              </a:ext>
            </a:extLst>
          </a:blip>
          <a:srcRect l="2445" t="1820" r="2148" b="8292"/>
          <a:stretch/>
        </p:blipFill>
        <p:spPr bwMode="auto">
          <a:xfrm>
            <a:off x="5940153" y="1163361"/>
            <a:ext cx="2952327" cy="1732218"/>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Image result for Functions of tissue fluid"/>
          <p:cNvPicPr>
            <a:picLocks noChangeAspect="1" noChangeArrowheads="1"/>
          </p:cNvPicPr>
          <p:nvPr/>
        </p:nvPicPr>
        <p:blipFill rotWithShape="1">
          <a:blip r:embed="rId4">
            <a:extLst>
              <a:ext uri="{28A0092B-C50C-407E-A947-70E740481C1C}">
                <a14:useLocalDpi xmlns:a14="http://schemas.microsoft.com/office/drawing/2010/main" val="0"/>
              </a:ext>
            </a:extLst>
          </a:blip>
          <a:srcRect l="2594" r="2907" b="8287"/>
          <a:stretch/>
        </p:blipFill>
        <p:spPr bwMode="auto">
          <a:xfrm>
            <a:off x="5940152" y="3066194"/>
            <a:ext cx="2952327" cy="1586942"/>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Image result for lymph"/>
          <p:cNvPicPr>
            <a:picLocks noChangeAspect="1" noChangeArrowheads="1"/>
          </p:cNvPicPr>
          <p:nvPr/>
        </p:nvPicPr>
        <p:blipFill rotWithShape="1">
          <a:blip r:embed="rId5">
            <a:extLst>
              <a:ext uri="{28A0092B-C50C-407E-A947-70E740481C1C}">
                <a14:useLocalDpi xmlns:a14="http://schemas.microsoft.com/office/drawing/2010/main" val="0"/>
              </a:ext>
            </a:extLst>
          </a:blip>
          <a:srcRect l="4378" t="6593" r="758" b="7699"/>
          <a:stretch/>
        </p:blipFill>
        <p:spPr bwMode="auto">
          <a:xfrm>
            <a:off x="5940151" y="4818190"/>
            <a:ext cx="2952327" cy="17713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3926909"/>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a:t>3 - Assessment </a:t>
            </a:r>
            <a:r>
              <a:rPr lang="en-GB" sz="4000" dirty="0" smtClean="0"/>
              <a:t>Objectives</a:t>
            </a:r>
            <a:endParaRPr lang="en-GB" sz="4000" b="1" dirty="0" smtClean="0"/>
          </a:p>
        </p:txBody>
      </p:sp>
      <p:sp>
        <p:nvSpPr>
          <p:cNvPr id="34" name="Rectangle 33"/>
          <p:cNvSpPr/>
          <p:nvPr/>
        </p:nvSpPr>
        <p:spPr>
          <a:xfrm>
            <a:off x="323527" y="1124744"/>
            <a:ext cx="8424935" cy="1446550"/>
          </a:xfrm>
          <a:prstGeom prst="rect">
            <a:avLst/>
          </a:prstGeom>
        </p:spPr>
        <p:txBody>
          <a:bodyPr wrap="square">
            <a:spAutoFit/>
          </a:bodyPr>
          <a:lstStyle/>
          <a:p>
            <a:pPr>
              <a:buClr>
                <a:srgbClr val="0070C0"/>
              </a:buClr>
            </a:pPr>
            <a:r>
              <a:rPr lang="en-US" sz="2200" b="1" dirty="0"/>
              <a:t>Relationship between assessment objectives and components</a:t>
            </a:r>
          </a:p>
          <a:p>
            <a:pPr marL="457200" indent="-457200">
              <a:buClr>
                <a:srgbClr val="0070C0"/>
              </a:buClr>
              <a:buFont typeface="Wingdings 3" panose="05040102010807070707" pitchFamily="18" charset="2"/>
              <a:buChar char=""/>
            </a:pPr>
            <a:r>
              <a:rPr lang="en-US" sz="2200" dirty="0"/>
              <a:t>The approximate weightings allocated to each of the assessment objectives are </a:t>
            </a:r>
            <a:r>
              <a:rPr lang="en-US" sz="2200" dirty="0" err="1"/>
              <a:t>summarised</a:t>
            </a:r>
            <a:r>
              <a:rPr lang="en-US" sz="2200" dirty="0"/>
              <a:t> in the </a:t>
            </a:r>
            <a:r>
              <a:rPr lang="en-US" sz="2200" dirty="0" smtClean="0"/>
              <a:t>table below</a:t>
            </a:r>
            <a:r>
              <a:rPr lang="en-US" sz="2200" dirty="0"/>
              <a:t>.</a:t>
            </a:r>
          </a:p>
        </p:txBody>
      </p:sp>
      <p:graphicFrame>
        <p:nvGraphicFramePr>
          <p:cNvPr id="2" name="Table 1"/>
          <p:cNvGraphicFramePr>
            <a:graphicFrameLocks noGrp="1"/>
          </p:cNvGraphicFramePr>
          <p:nvPr>
            <p:extLst>
              <p:ext uri="{D42A27DB-BD31-4B8C-83A1-F6EECF244321}">
                <p14:modId xmlns:p14="http://schemas.microsoft.com/office/powerpoint/2010/main" val="1146184894"/>
              </p:ext>
            </p:extLst>
          </p:nvPr>
        </p:nvGraphicFramePr>
        <p:xfrm>
          <a:off x="179512" y="2884588"/>
          <a:ext cx="8640961" cy="3640756"/>
        </p:xfrm>
        <a:graphic>
          <a:graphicData uri="http://schemas.openxmlformats.org/drawingml/2006/table">
            <a:tbl>
              <a:tblPr firstRow="1" bandRow="1">
                <a:tableStyleId>{5C22544A-7EE6-4342-B048-85BDC9FD1C3A}</a:tableStyleId>
              </a:tblPr>
              <a:tblGrid>
                <a:gridCol w="3618865"/>
                <a:gridCol w="1888562"/>
                <a:gridCol w="1804156"/>
                <a:gridCol w="1329378"/>
              </a:tblGrid>
              <a:tr h="1072723">
                <a:tc>
                  <a:txBody>
                    <a:bodyPr/>
                    <a:lstStyle/>
                    <a:p>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Assessment objective</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1 and 2</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3 and 4</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5 and 6</a:t>
                      </a:r>
                      <a:endParaRPr lang="en-GB" sz="2000" dirty="0">
                        <a:latin typeface="Arial" panose="020B0604020202020204" pitchFamily="34" charset="0"/>
                        <a:cs typeface="Arial" panose="020B0604020202020204" pitchFamily="34" charset="0"/>
                      </a:endParaRPr>
                    </a:p>
                  </a:txBody>
                  <a:tcPr/>
                </a:tc>
              </a:tr>
              <a:tr h="747655">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AO1: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Knowledge with understanding</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63%</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63%</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r h="1072723">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AO2: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Handling information and problem solving</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37%</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37%</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r h="747655">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AO3: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Experimental skills and investigations</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100%</a:t>
                      </a: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750265810"/>
      </p:ext>
    </p:extLst>
  </p:cSld>
  <p:clrMapOvr>
    <a:masterClrMapping/>
  </p:clrMapOvr>
  <p:transition advClick="0"/>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9.5 </a:t>
            </a:r>
            <a:r>
              <a:rPr lang="en-US" sz="4000" dirty="0"/>
              <a:t>– </a:t>
            </a:r>
            <a:r>
              <a:rPr lang="en-US" sz="4000" dirty="0" smtClean="0"/>
              <a:t>Lymph and Tissue Fluid</a:t>
            </a:r>
            <a:endParaRPr lang="en-US" sz="4000" dirty="0"/>
          </a:p>
        </p:txBody>
      </p:sp>
      <p:sp>
        <p:nvSpPr>
          <p:cNvPr id="34" name="Rectangle 33"/>
          <p:cNvSpPr/>
          <p:nvPr/>
        </p:nvSpPr>
        <p:spPr>
          <a:xfrm>
            <a:off x="179512" y="1124744"/>
            <a:ext cx="6696744" cy="5647700"/>
          </a:xfrm>
          <a:prstGeom prst="rect">
            <a:avLst/>
          </a:prstGeom>
        </p:spPr>
        <p:txBody>
          <a:bodyPr wrap="square">
            <a:spAutoFit/>
          </a:bodyPr>
          <a:lstStyle/>
          <a:p>
            <a:pPr>
              <a:buClr>
                <a:srgbClr val="0070C0"/>
              </a:buClr>
              <a:buSzPct val="80000"/>
            </a:pPr>
            <a:r>
              <a:rPr lang="en-US" sz="1900" b="1" dirty="0" smtClean="0">
                <a:solidFill>
                  <a:srgbClr val="C00000"/>
                </a:solidFill>
              </a:rPr>
              <a:t>Lymph</a:t>
            </a:r>
          </a:p>
          <a:p>
            <a:pPr marL="361950" indent="-361950">
              <a:buClr>
                <a:srgbClr val="0070C0"/>
              </a:buClr>
              <a:buSzPct val="80000"/>
              <a:buFont typeface="Wingdings 3" panose="05040102010807070707" pitchFamily="18" charset="2"/>
              <a:buChar char=""/>
            </a:pPr>
            <a:r>
              <a:rPr lang="en-US" sz="1900" dirty="0"/>
              <a:t>The plasma and white cells that leak out of the blood capillaries must eventually be returned to the blood. In the tissues, as well as blood capillaries, are other small vessels. They are </a:t>
            </a:r>
            <a:r>
              <a:rPr lang="en-US" sz="1900" b="1" dirty="0">
                <a:solidFill>
                  <a:srgbClr val="FF0000"/>
                </a:solidFill>
              </a:rPr>
              <a:t>lymphatic capillaries </a:t>
            </a:r>
            <a:r>
              <a:rPr lang="en-US" sz="1900" dirty="0"/>
              <a:t>(Figure 9.27). The tissue fluid slowly drains into them. The fluid is now called lymph.</a:t>
            </a:r>
          </a:p>
          <a:p>
            <a:pPr marL="361950" indent="-361950">
              <a:buClr>
                <a:srgbClr val="0070C0"/>
              </a:buClr>
              <a:buSzPct val="80000"/>
              <a:buFont typeface="Wingdings 3" panose="05040102010807070707" pitchFamily="18" charset="2"/>
              <a:buChar char=""/>
            </a:pPr>
            <a:r>
              <a:rPr lang="en-US" sz="1900" dirty="0"/>
              <a:t>The lymphatic capillaries gradually join up to form larger lymphatic vessels (Figure 9.27). These carry the lymph to the subclavian veins which bring blood back from the arms (Figure 9.28). Here the lymph enters the blood again.</a:t>
            </a:r>
          </a:p>
          <a:p>
            <a:pPr marL="361950" indent="-361950">
              <a:buClr>
                <a:srgbClr val="0070C0"/>
              </a:buClr>
              <a:buSzPct val="80000"/>
              <a:buFont typeface="Wingdings 3" panose="05040102010807070707" pitchFamily="18" charset="2"/>
              <a:buChar char=""/>
            </a:pPr>
            <a:r>
              <a:rPr lang="en-US" sz="1900" dirty="0"/>
              <a:t>The lymphatic system has no pump to make the lymph flow. Lymph vessels do have valves in them, however, to make sure that movement is only in one direction. Lymph flows much more slowly than blood. Many of the larger lymph vessels run within or very close to muscles, and when the muscles contract they squeeze inwards on the lymph and force it to move along the vessels.</a:t>
            </a:r>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122</a:t>
            </a:r>
            <a:endParaRPr lang="en-GB" sz="1200" b="1" dirty="0">
              <a:latin typeface="Arial" panose="020B0604020202020204" pitchFamily="34" charset="0"/>
              <a:cs typeface="Arial" panose="020B0604020202020204" pitchFamily="34" charset="0"/>
            </a:endParaRPr>
          </a:p>
        </p:txBody>
      </p:sp>
      <p:pic>
        <p:nvPicPr>
          <p:cNvPr id="9222" name="Picture 6" descr="Image result for lymph"/>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378" t="6593" r="758" b="7699"/>
          <a:stretch/>
        </p:blipFill>
        <p:spPr bwMode="auto">
          <a:xfrm>
            <a:off x="6876256" y="5379852"/>
            <a:ext cx="2016222" cy="1209733"/>
          </a:xfrm>
          <a:prstGeom prst="rect">
            <a:avLst/>
          </a:prstGeom>
          <a:noFill/>
          <a:extLst>
            <a:ext uri="{909E8E84-426E-40DD-AFC4-6F175D3DCCD1}">
              <a14:hiddenFill xmlns:a14="http://schemas.microsoft.com/office/drawing/2010/main">
                <a:solidFill>
                  <a:srgbClr val="FFFFFF"/>
                </a:solidFill>
              </a14:hiddenFill>
            </a:ext>
          </a:extLst>
        </p:spPr>
      </p:pic>
      <p:pic>
        <p:nvPicPr>
          <p:cNvPr id="13314" name="Picture 2" descr="Image result for lymphatic system"/>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448" r="4102"/>
          <a:stretch/>
        </p:blipFill>
        <p:spPr bwMode="auto">
          <a:xfrm>
            <a:off x="6876256" y="1159134"/>
            <a:ext cx="2016222" cy="2559118"/>
          </a:xfrm>
          <a:prstGeom prst="rect">
            <a:avLst/>
          </a:prstGeom>
          <a:noFill/>
          <a:extLst>
            <a:ext uri="{909E8E84-426E-40DD-AFC4-6F175D3DCCD1}">
              <a14:hiddenFill xmlns:a14="http://schemas.microsoft.com/office/drawing/2010/main">
                <a:solidFill>
                  <a:srgbClr val="FFFFFF"/>
                </a:solidFill>
              </a14:hiddenFill>
            </a:ext>
          </a:extLst>
        </p:spPr>
      </p:pic>
      <p:pic>
        <p:nvPicPr>
          <p:cNvPr id="13316" name="Picture 4" descr="Image result for lymphatic capillarie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76256" y="3824651"/>
            <a:ext cx="2016222" cy="15138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6514714"/>
      </p:ext>
    </p:extLst>
  </p:cSld>
  <p:clrMapOvr>
    <a:masterClrMapping/>
  </p:clrMapOvr>
  <p:transition advClick="0"/>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9.5 </a:t>
            </a:r>
            <a:r>
              <a:rPr lang="en-US" sz="4000" dirty="0"/>
              <a:t>– </a:t>
            </a:r>
            <a:r>
              <a:rPr lang="en-US" sz="4000" dirty="0" smtClean="0"/>
              <a:t>Lymph and Tissue Fluid</a:t>
            </a:r>
            <a:endParaRPr lang="en-US" sz="4000" dirty="0"/>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123</a:t>
            </a:r>
            <a:endParaRPr lang="en-GB" sz="1200" b="1" dirty="0">
              <a:latin typeface="Arial" panose="020B0604020202020204" pitchFamily="34" charset="0"/>
              <a:cs typeface="Arial" panose="020B0604020202020204" pitchFamily="34" charset="0"/>
            </a:endParaRPr>
          </a:p>
        </p:txBody>
      </p:sp>
      <p:pic>
        <p:nvPicPr>
          <p:cNvPr id="14338" name="Picture 2" descr="Image result for The relationship between the blood circulation and the lymph circulation."/>
          <p:cNvPicPr>
            <a:picLocks noChangeAspect="1" noChangeArrowheads="1"/>
          </p:cNvPicPr>
          <p:nvPr/>
        </p:nvPicPr>
        <p:blipFill rotWithShape="1">
          <a:blip r:embed="rId3">
            <a:extLst>
              <a:ext uri="{28A0092B-C50C-407E-A947-70E740481C1C}">
                <a14:useLocalDpi xmlns:a14="http://schemas.microsoft.com/office/drawing/2010/main" val="0"/>
              </a:ext>
            </a:extLst>
          </a:blip>
          <a:srcRect l="14853" t="18811" r="27223" b="3730"/>
          <a:stretch/>
        </p:blipFill>
        <p:spPr bwMode="auto">
          <a:xfrm>
            <a:off x="179512" y="1124743"/>
            <a:ext cx="4608512" cy="4548583"/>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179512" y="5673327"/>
            <a:ext cx="4608512" cy="996033"/>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sz="2000" b="1" dirty="0"/>
              <a:t>Figure 9.28 </a:t>
            </a:r>
            <a:r>
              <a:rPr lang="en-US" sz="2000" b="1" dirty="0" smtClean="0"/>
              <a:t>- </a:t>
            </a:r>
            <a:r>
              <a:rPr lang="en-US" sz="2000" dirty="0" smtClean="0"/>
              <a:t>The </a:t>
            </a:r>
            <a:r>
              <a:rPr lang="en-US" sz="2000" dirty="0"/>
              <a:t>relationship between the blood circulation and the </a:t>
            </a:r>
            <a:r>
              <a:rPr lang="en-US" sz="2000" dirty="0" smtClean="0"/>
              <a:t>lymph </a:t>
            </a:r>
            <a:r>
              <a:rPr lang="en-US" sz="2000" dirty="0"/>
              <a:t>circulation.</a:t>
            </a:r>
            <a:endParaRPr lang="en-GB" sz="2000" dirty="0"/>
          </a:p>
        </p:txBody>
      </p:sp>
      <p:sp>
        <p:nvSpPr>
          <p:cNvPr id="10" name="Rectangle 9"/>
          <p:cNvSpPr/>
          <p:nvPr/>
        </p:nvSpPr>
        <p:spPr>
          <a:xfrm>
            <a:off x="4932040" y="5673327"/>
            <a:ext cx="3960204" cy="688256"/>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sz="2000" b="1" dirty="0"/>
              <a:t>Figure </a:t>
            </a:r>
            <a:r>
              <a:rPr lang="en-US" sz="2000" b="1" dirty="0" smtClean="0"/>
              <a:t>9.29 - </a:t>
            </a:r>
            <a:r>
              <a:rPr lang="en-US" sz="2000" dirty="0" smtClean="0"/>
              <a:t>The male lymph vessels and lymph nodes</a:t>
            </a:r>
            <a:endParaRPr lang="en-GB" sz="2000" dirty="0"/>
          </a:p>
        </p:txBody>
      </p:sp>
      <p:pic>
        <p:nvPicPr>
          <p:cNvPr id="14340" name="Picture 4" descr="Image result for The male lymph vessels and lymph nodes"/>
          <p:cNvPicPr>
            <a:picLocks noChangeAspect="1" noChangeArrowheads="1"/>
          </p:cNvPicPr>
          <p:nvPr/>
        </p:nvPicPr>
        <p:blipFill rotWithShape="1">
          <a:blip r:embed="rId4">
            <a:extLst>
              <a:ext uri="{28A0092B-C50C-407E-A947-70E740481C1C}">
                <a14:useLocalDpi xmlns:a14="http://schemas.microsoft.com/office/drawing/2010/main" val="0"/>
              </a:ext>
            </a:extLst>
          </a:blip>
          <a:srcRect l="4959" t="15776"/>
          <a:stretch/>
        </p:blipFill>
        <p:spPr bwMode="auto">
          <a:xfrm>
            <a:off x="4932040" y="1484784"/>
            <a:ext cx="3956466" cy="35753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962109"/>
      </p:ext>
    </p:extLst>
  </p:cSld>
  <p:clrMapOvr>
    <a:masterClrMapping/>
  </p:clrMapOvr>
  <p:transition advClick="0"/>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9.5 </a:t>
            </a:r>
            <a:r>
              <a:rPr lang="en-US" sz="4000" dirty="0"/>
              <a:t>– </a:t>
            </a:r>
            <a:r>
              <a:rPr lang="en-US" sz="4000" dirty="0" smtClean="0"/>
              <a:t>Lymph and Tissue Fluid</a:t>
            </a:r>
            <a:endParaRPr lang="en-US" sz="4000" dirty="0"/>
          </a:p>
        </p:txBody>
      </p:sp>
      <p:sp>
        <p:nvSpPr>
          <p:cNvPr id="34" name="Rectangle 33"/>
          <p:cNvSpPr/>
          <p:nvPr/>
        </p:nvSpPr>
        <p:spPr>
          <a:xfrm>
            <a:off x="179511" y="1124744"/>
            <a:ext cx="8707789" cy="3046988"/>
          </a:xfrm>
          <a:prstGeom prst="rect">
            <a:avLst/>
          </a:prstGeom>
        </p:spPr>
        <p:txBody>
          <a:bodyPr wrap="square">
            <a:spAutoFit/>
          </a:bodyPr>
          <a:lstStyle/>
          <a:p>
            <a:pPr>
              <a:buClr>
                <a:srgbClr val="0070C0"/>
              </a:buClr>
              <a:buSzPct val="80000"/>
            </a:pPr>
            <a:r>
              <a:rPr lang="en-US" sz="2400" b="1" dirty="0" smtClean="0">
                <a:solidFill>
                  <a:srgbClr val="C00000"/>
                </a:solidFill>
              </a:rPr>
              <a:t>Lymph Nodes</a:t>
            </a:r>
          </a:p>
          <a:p>
            <a:pPr marL="361950" indent="-361950">
              <a:buClr>
                <a:srgbClr val="0070C0"/>
              </a:buClr>
              <a:buSzPct val="80000"/>
              <a:buFont typeface="Wingdings 3" panose="05040102010807070707" pitchFamily="18" charset="2"/>
              <a:buChar char=""/>
            </a:pPr>
            <a:r>
              <a:rPr lang="en-US" sz="2400" dirty="0"/>
              <a:t>On its way from the tissues to the subclavian vein, lymph flows through several lymph nodes. Some of these are shown in Figure 9.29.</a:t>
            </a:r>
          </a:p>
          <a:p>
            <a:pPr marL="361950" indent="-361950">
              <a:buClr>
                <a:srgbClr val="0070C0"/>
              </a:buClr>
              <a:buSzPct val="80000"/>
              <a:buFont typeface="Wingdings 3" panose="05040102010807070707" pitchFamily="18" charset="2"/>
              <a:buChar char=""/>
            </a:pPr>
            <a:r>
              <a:rPr lang="en-US" sz="2400" dirty="0"/>
              <a:t>Inside lymph nodes, new white blood cells are produced. Lymph nodes therefore contain large numbers of white cells. Most bacteria or toxins in the </a:t>
            </a:r>
            <a:r>
              <a:rPr lang="en-US" sz="2400" dirty="0" smtClean="0"/>
              <a:t>lymph </a:t>
            </a:r>
            <a:r>
              <a:rPr lang="en-US" sz="2400" dirty="0"/>
              <a:t>can be destroyed by these cells.</a:t>
            </a:r>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123</a:t>
            </a:r>
            <a:endParaRPr lang="en-GB" sz="1200" b="1" dirty="0">
              <a:latin typeface="Arial" panose="020B0604020202020204" pitchFamily="34" charset="0"/>
              <a:cs typeface="Arial" panose="020B0604020202020204" pitchFamily="34" charset="0"/>
            </a:endParaRPr>
          </a:p>
        </p:txBody>
      </p:sp>
      <p:sp>
        <p:nvSpPr>
          <p:cNvPr id="8" name="Rectangle 7"/>
          <p:cNvSpPr/>
          <p:nvPr/>
        </p:nvSpPr>
        <p:spPr>
          <a:xfrm>
            <a:off x="184691" y="4289028"/>
            <a:ext cx="8707789" cy="2308324"/>
          </a:xfrm>
          <a:prstGeom prst="rect">
            <a:avLst/>
          </a:prstGeom>
          <a:solidFill>
            <a:schemeClr val="accent5">
              <a:lumMod val="20000"/>
              <a:lumOff val="80000"/>
            </a:schemeClr>
          </a:solidFill>
          <a:ln w="57150">
            <a:solidFill>
              <a:schemeClr val="accent5">
                <a:lumMod val="50000"/>
              </a:schemeClr>
            </a:solidFill>
          </a:ln>
        </p:spPr>
        <p:txBody>
          <a:bodyPr wrap="square">
            <a:spAutoFit/>
          </a:bodyPr>
          <a:lstStyle/>
          <a:p>
            <a:pPr marL="984250" indent="-984250"/>
            <a:r>
              <a:rPr lang="en-US" sz="2400" b="1" dirty="0" smtClean="0"/>
              <a:t>9.36 	</a:t>
            </a:r>
            <a:r>
              <a:rPr lang="en-US" sz="2400" dirty="0" smtClean="0"/>
              <a:t>What </a:t>
            </a:r>
            <a:r>
              <a:rPr lang="en-US" sz="2400" dirty="0"/>
              <a:t>is tissue fluid?</a:t>
            </a:r>
          </a:p>
          <a:p>
            <a:pPr marL="984250" indent="-984250"/>
            <a:r>
              <a:rPr lang="en-US" sz="2400" b="1" dirty="0"/>
              <a:t>9.37 </a:t>
            </a:r>
            <a:r>
              <a:rPr lang="en-US" sz="2400" b="1" dirty="0" smtClean="0"/>
              <a:t>	</a:t>
            </a:r>
            <a:r>
              <a:rPr lang="en-US" sz="2400" dirty="0" smtClean="0"/>
              <a:t>Give </a:t>
            </a:r>
            <a:r>
              <a:rPr lang="en-US" sz="2400" b="1" dirty="0"/>
              <a:t>two </a:t>
            </a:r>
            <a:r>
              <a:rPr lang="en-US" sz="2400" dirty="0"/>
              <a:t>functions of tissue fluid.</a:t>
            </a:r>
          </a:p>
          <a:p>
            <a:pPr marL="984250" indent="-984250"/>
            <a:r>
              <a:rPr lang="en-GB" sz="2400" b="1" dirty="0"/>
              <a:t>9.38 </a:t>
            </a:r>
            <a:r>
              <a:rPr lang="en-GB" sz="2400" b="1" dirty="0" smtClean="0"/>
              <a:t>	</a:t>
            </a:r>
            <a:r>
              <a:rPr lang="en-GB" sz="2400" dirty="0" smtClean="0"/>
              <a:t>What </a:t>
            </a:r>
            <a:r>
              <a:rPr lang="en-GB" sz="2400" dirty="0"/>
              <a:t>is lymph?</a:t>
            </a:r>
          </a:p>
          <a:p>
            <a:pPr marL="984250" indent="-984250"/>
            <a:r>
              <a:rPr lang="en-US" sz="2400" b="1" dirty="0"/>
              <a:t>9.39 </a:t>
            </a:r>
            <a:r>
              <a:rPr lang="en-US" sz="2400" b="1" dirty="0" smtClean="0"/>
              <a:t>	</a:t>
            </a:r>
            <a:r>
              <a:rPr lang="en-US" sz="2400" dirty="0" smtClean="0"/>
              <a:t>Why </a:t>
            </a:r>
            <a:r>
              <a:rPr lang="en-US" sz="2400" dirty="0"/>
              <a:t>do lymphatic capillaries have valves in them?</a:t>
            </a:r>
          </a:p>
          <a:p>
            <a:pPr marL="984250" indent="-984250"/>
            <a:r>
              <a:rPr lang="en-US" sz="2400" b="1" dirty="0"/>
              <a:t>9.40 </a:t>
            </a:r>
            <a:r>
              <a:rPr lang="en-US" sz="2400" b="1" dirty="0" smtClean="0"/>
              <a:t>	</a:t>
            </a:r>
            <a:r>
              <a:rPr lang="en-US" sz="2400" dirty="0" smtClean="0"/>
              <a:t>Name </a:t>
            </a:r>
            <a:r>
              <a:rPr lang="en-US" sz="2400" b="1" dirty="0"/>
              <a:t>two </a:t>
            </a:r>
            <a:r>
              <a:rPr lang="en-US" sz="2400" dirty="0"/>
              <a:t>places where lymph nodes are found.</a:t>
            </a:r>
          </a:p>
          <a:p>
            <a:pPr marL="984250" indent="-984250"/>
            <a:r>
              <a:rPr lang="en-US" sz="2400" b="1" dirty="0"/>
              <a:t>9.41 </a:t>
            </a:r>
            <a:r>
              <a:rPr lang="en-US" sz="2400" b="1" dirty="0" smtClean="0"/>
              <a:t>	</a:t>
            </a:r>
            <a:r>
              <a:rPr lang="en-US" sz="2400" dirty="0" smtClean="0"/>
              <a:t>What </a:t>
            </a:r>
            <a:r>
              <a:rPr lang="en-US" sz="2400" dirty="0"/>
              <a:t>happens inside lymph nodes? </a:t>
            </a:r>
          </a:p>
        </p:txBody>
      </p:sp>
      <p:sp>
        <p:nvSpPr>
          <p:cNvPr id="11" name="Oval 10"/>
          <p:cNvSpPr/>
          <p:nvPr/>
        </p:nvSpPr>
        <p:spPr>
          <a:xfrm>
            <a:off x="8460432" y="4077072"/>
            <a:ext cx="504056" cy="504056"/>
          </a:xfrm>
          <a:prstGeom prst="ellipse">
            <a:avLst/>
          </a:prstGeom>
          <a:gradFill>
            <a:gsLst>
              <a:gs pos="0">
                <a:schemeClr val="accent1">
                  <a:lumMod val="5000"/>
                  <a:lumOff val="95000"/>
                </a:schemeClr>
              </a:gs>
              <a:gs pos="47000">
                <a:srgbClr val="92D050"/>
              </a:gs>
              <a:gs pos="100000">
                <a:schemeClr val="accent5">
                  <a:lumMod val="5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4000" b="1" dirty="0" smtClean="0">
                <a:latin typeface="Cairo SF" pitchFamily="2" charset="0"/>
              </a:rPr>
              <a:t>?</a:t>
            </a:r>
            <a:endParaRPr lang="en-GB" b="1" dirty="0">
              <a:latin typeface="Cairo SF" pitchFamily="2" charset="0"/>
            </a:endParaRPr>
          </a:p>
        </p:txBody>
      </p:sp>
      <p:sp>
        <p:nvSpPr>
          <p:cNvPr id="12" name="TextBox 11">
            <a:hlinkClick r:id="rId3" action="ppaction://hlinkfile"/>
          </p:cNvPr>
          <p:cNvSpPr txBox="1"/>
          <p:nvPr/>
        </p:nvSpPr>
        <p:spPr>
          <a:xfrm>
            <a:off x="8146201" y="5509681"/>
            <a:ext cx="654346" cy="1015663"/>
          </a:xfrm>
          <a:prstGeom prst="rect">
            <a:avLst/>
          </a:prstGeom>
          <a:noFill/>
        </p:spPr>
        <p:txBody>
          <a:bodyPr wrap="none" rtlCol="0">
            <a:spAutoFit/>
          </a:bodyPr>
          <a:lstStyle/>
          <a:p>
            <a:r>
              <a:rPr lang="en-GB"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250730973"/>
      </p:ext>
    </p:extLst>
  </p:cSld>
  <p:clrMapOvr>
    <a:masterClrMapping/>
  </p:clrMapOvr>
  <p:transition advClick="0"/>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9.5 </a:t>
            </a:r>
            <a:r>
              <a:rPr lang="en-US" sz="4000" dirty="0"/>
              <a:t>– </a:t>
            </a:r>
            <a:r>
              <a:rPr lang="en-US" sz="4000" dirty="0" smtClean="0"/>
              <a:t>Lymph and Tissue Fluid</a:t>
            </a:r>
            <a:endParaRPr lang="en-US" sz="4000" dirty="0"/>
          </a:p>
        </p:txBody>
      </p:sp>
      <p:sp>
        <p:nvSpPr>
          <p:cNvPr id="4" name="Round Same Side Corner Rectangle 3">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124</a:t>
            </a:r>
            <a:endParaRPr lang="en-GB" sz="1200" b="1" dirty="0">
              <a:latin typeface="Arial" panose="020B0604020202020204" pitchFamily="34" charset="0"/>
              <a:cs typeface="Arial" panose="020B0604020202020204" pitchFamily="34" charset="0"/>
            </a:endParaRPr>
          </a:p>
        </p:txBody>
      </p:sp>
      <p:sp>
        <p:nvSpPr>
          <p:cNvPr id="9" name="Rectangle 8"/>
          <p:cNvSpPr/>
          <p:nvPr/>
        </p:nvSpPr>
        <p:spPr>
          <a:xfrm>
            <a:off x="179512" y="1556792"/>
            <a:ext cx="8712967" cy="5184000"/>
          </a:xfrm>
          <a:prstGeom prst="rect">
            <a:avLst/>
          </a:prstGeom>
          <a:solidFill>
            <a:schemeClr val="accent6">
              <a:lumMod val="20000"/>
              <a:lumOff val="80000"/>
            </a:schemeClr>
          </a:solidFill>
        </p:spPr>
        <p:txBody>
          <a:bodyPr wrap="square">
            <a:spAutoFit/>
          </a:bodyPr>
          <a:lstStyle/>
          <a:p>
            <a:pPr>
              <a:buClr>
                <a:srgbClr val="C00000"/>
              </a:buClr>
              <a:buSzPct val="80000"/>
            </a:pPr>
            <a:r>
              <a:rPr lang="en-US" sz="1600" b="1" dirty="0" smtClean="0">
                <a:latin typeface="Arial" panose="020B0604020202020204" pitchFamily="34" charset="0"/>
                <a:cs typeface="Arial" panose="020B0604020202020204" pitchFamily="34" charset="0"/>
              </a:rPr>
              <a:t/>
            </a:r>
            <a:br>
              <a:rPr lang="en-US" sz="1600" b="1" dirty="0" smtClean="0">
                <a:latin typeface="Arial" panose="020B0604020202020204" pitchFamily="34" charset="0"/>
                <a:cs typeface="Arial" panose="020B0604020202020204" pitchFamily="34" charset="0"/>
              </a:rPr>
            </a:br>
            <a:r>
              <a:rPr lang="en-US" sz="1860" b="1" dirty="0" smtClean="0">
                <a:latin typeface="Arial" panose="020B0604020202020204" pitchFamily="34" charset="0"/>
                <a:cs typeface="Arial" panose="020B0604020202020204" pitchFamily="34" charset="0"/>
              </a:rPr>
              <a:t>You </a:t>
            </a:r>
            <a:r>
              <a:rPr lang="en-US" sz="1860" b="1" dirty="0">
                <a:latin typeface="Arial" panose="020B0604020202020204" pitchFamily="34" charset="0"/>
                <a:cs typeface="Arial" panose="020B0604020202020204" pitchFamily="34" charset="0"/>
              </a:rPr>
              <a:t>should know:</a:t>
            </a:r>
          </a:p>
          <a:p>
            <a:pPr marL="361950" indent="-361950">
              <a:buClr>
                <a:srgbClr val="C00000"/>
              </a:buClr>
              <a:buSzPct val="80000"/>
              <a:buFont typeface="Wingdings" panose="05000000000000000000" pitchFamily="2" charset="2"/>
              <a:buChar char="v"/>
            </a:pPr>
            <a:r>
              <a:rPr lang="en-US" sz="1860" dirty="0">
                <a:latin typeface="Arial" panose="020B0604020202020204" pitchFamily="34" charset="0"/>
                <a:cs typeface="Arial" panose="020B0604020202020204" pitchFamily="34" charset="0"/>
              </a:rPr>
              <a:t>the differences between double and single circulatory systems</a:t>
            </a:r>
          </a:p>
          <a:p>
            <a:pPr marL="361950" indent="-361950">
              <a:buClr>
                <a:srgbClr val="C00000"/>
              </a:buClr>
              <a:buSzPct val="80000"/>
              <a:buFont typeface="Wingdings" panose="05000000000000000000" pitchFamily="2" charset="2"/>
              <a:buChar char="v"/>
            </a:pPr>
            <a:r>
              <a:rPr lang="en-US" sz="1860" dirty="0" smtClean="0">
                <a:latin typeface="Arial" panose="020B0604020202020204" pitchFamily="34" charset="0"/>
                <a:cs typeface="Arial" panose="020B0604020202020204" pitchFamily="34" charset="0"/>
              </a:rPr>
              <a:t>the </a:t>
            </a:r>
            <a:r>
              <a:rPr lang="en-US" sz="1860" dirty="0">
                <a:latin typeface="Arial" panose="020B0604020202020204" pitchFamily="34" charset="0"/>
                <a:cs typeface="Arial" panose="020B0604020202020204" pitchFamily="34" charset="0"/>
              </a:rPr>
              <a:t>differences between the structure of the heart and how it works</a:t>
            </a:r>
          </a:p>
          <a:p>
            <a:pPr marL="361950" indent="-361950">
              <a:buClr>
                <a:srgbClr val="C00000"/>
              </a:buClr>
              <a:buSzPct val="80000"/>
              <a:buFont typeface="Wingdings" panose="05000000000000000000" pitchFamily="2" charset="2"/>
              <a:buChar char="v"/>
            </a:pPr>
            <a:r>
              <a:rPr lang="en-US" sz="1860" dirty="0" smtClean="0">
                <a:latin typeface="Arial" panose="020B0604020202020204" pitchFamily="34" charset="0"/>
                <a:cs typeface="Arial" panose="020B0604020202020204" pitchFamily="34" charset="0"/>
              </a:rPr>
              <a:t>reasons </a:t>
            </a:r>
            <a:r>
              <a:rPr lang="en-US" sz="1860" dirty="0">
                <a:latin typeface="Arial" panose="020B0604020202020204" pitchFamily="34" charset="0"/>
                <a:cs typeface="Arial" panose="020B0604020202020204" pitchFamily="34" charset="0"/>
              </a:rPr>
              <a:t>for the difference in thickness of the walls of the heart chambers</a:t>
            </a:r>
          </a:p>
          <a:p>
            <a:pPr marL="361950" indent="-361950">
              <a:buClr>
                <a:srgbClr val="C00000"/>
              </a:buClr>
              <a:buSzPct val="80000"/>
              <a:buFont typeface="Wingdings" panose="05000000000000000000" pitchFamily="2" charset="2"/>
              <a:buChar char="v"/>
            </a:pPr>
            <a:r>
              <a:rPr lang="en-US" sz="1860" dirty="0" smtClean="0">
                <a:latin typeface="Arial" panose="020B0604020202020204" pitchFamily="34" charset="0"/>
                <a:cs typeface="Arial" panose="020B0604020202020204" pitchFamily="34" charset="0"/>
              </a:rPr>
              <a:t>the </a:t>
            </a:r>
            <a:r>
              <a:rPr lang="en-US" sz="1860" dirty="0">
                <a:latin typeface="Arial" panose="020B0604020202020204" pitchFamily="34" charset="0"/>
                <a:cs typeface="Arial" panose="020B0604020202020204" pitchFamily="34" charset="0"/>
              </a:rPr>
              <a:t>importance of the coronary arteries</a:t>
            </a:r>
          </a:p>
          <a:p>
            <a:pPr marL="361950" indent="-361950">
              <a:buClr>
                <a:srgbClr val="C00000"/>
              </a:buClr>
              <a:buSzPct val="80000"/>
              <a:buFont typeface="Wingdings" panose="05000000000000000000" pitchFamily="2" charset="2"/>
              <a:buChar char="v"/>
            </a:pPr>
            <a:r>
              <a:rPr lang="en-US" sz="1860" dirty="0" smtClean="0">
                <a:latin typeface="Arial" panose="020B0604020202020204" pitchFamily="34" charset="0"/>
                <a:cs typeface="Arial" panose="020B0604020202020204" pitchFamily="34" charset="0"/>
              </a:rPr>
              <a:t>factors </a:t>
            </a:r>
            <a:r>
              <a:rPr lang="en-US" sz="1860" dirty="0">
                <a:latin typeface="Arial" panose="020B0604020202020204" pitchFamily="34" charset="0"/>
                <a:cs typeface="Arial" panose="020B0604020202020204" pitchFamily="34" charset="0"/>
              </a:rPr>
              <a:t>that increase the risk of developing coronary heart disease (CHD)</a:t>
            </a:r>
          </a:p>
          <a:p>
            <a:pPr marL="361950" indent="-361950">
              <a:buClr>
                <a:srgbClr val="C00000"/>
              </a:buClr>
              <a:buSzPct val="80000"/>
              <a:buFont typeface="Wingdings" panose="05000000000000000000" pitchFamily="2" charset="2"/>
              <a:buChar char="v"/>
            </a:pPr>
            <a:r>
              <a:rPr lang="en-US" sz="1860" dirty="0" smtClean="0">
                <a:latin typeface="Arial" panose="020B0604020202020204" pitchFamily="34" charset="0"/>
                <a:cs typeface="Arial" panose="020B0604020202020204" pitchFamily="34" charset="0"/>
              </a:rPr>
              <a:t>how </a:t>
            </a:r>
            <a:r>
              <a:rPr lang="en-US" sz="1860" dirty="0">
                <a:latin typeface="Arial" panose="020B0604020202020204" pitchFamily="34" charset="0"/>
                <a:cs typeface="Arial" panose="020B0604020202020204" pitchFamily="34" charset="0"/>
              </a:rPr>
              <a:t>lifestyle can influence the risk of CHD</a:t>
            </a:r>
          </a:p>
          <a:p>
            <a:pPr marL="361950" indent="-361950">
              <a:buClr>
                <a:srgbClr val="C00000"/>
              </a:buClr>
              <a:buSzPct val="80000"/>
              <a:buFont typeface="Wingdings" panose="05000000000000000000" pitchFamily="2" charset="2"/>
              <a:buChar char="v"/>
            </a:pPr>
            <a:r>
              <a:rPr lang="en-US" sz="1860" dirty="0" smtClean="0">
                <a:latin typeface="Arial" panose="020B0604020202020204" pitchFamily="34" charset="0"/>
                <a:cs typeface="Arial" panose="020B0604020202020204" pitchFamily="34" charset="0"/>
              </a:rPr>
              <a:t>what </a:t>
            </a:r>
            <a:r>
              <a:rPr lang="en-US" sz="1860" dirty="0">
                <a:latin typeface="Arial" panose="020B0604020202020204" pitchFamily="34" charset="0"/>
                <a:cs typeface="Arial" panose="020B0604020202020204" pitchFamily="34" charset="0"/>
              </a:rPr>
              <a:t>happens during one heart beat, including the roles of the valves 0 ♦ how exercise affects heart rate</a:t>
            </a:r>
          </a:p>
          <a:p>
            <a:pPr marL="361950" indent="-361950">
              <a:buClr>
                <a:srgbClr val="C00000"/>
              </a:buClr>
              <a:buSzPct val="80000"/>
              <a:buFont typeface="Wingdings" panose="05000000000000000000" pitchFamily="2" charset="2"/>
              <a:buChar char="v"/>
            </a:pPr>
            <a:r>
              <a:rPr lang="en-US" sz="1860" dirty="0" smtClean="0">
                <a:latin typeface="Arial" panose="020B0604020202020204" pitchFamily="34" charset="0"/>
                <a:cs typeface="Arial" panose="020B0604020202020204" pitchFamily="34" charset="0"/>
              </a:rPr>
              <a:t>the </a:t>
            </a:r>
            <a:r>
              <a:rPr lang="en-US" sz="1860" dirty="0">
                <a:latin typeface="Arial" panose="020B0604020202020204" pitchFamily="34" charset="0"/>
                <a:cs typeface="Arial" panose="020B0604020202020204" pitchFamily="34" charset="0"/>
              </a:rPr>
              <a:t>mechanism by which heart rate is changed during exercise Of about arteries, veins and capillaries</a:t>
            </a:r>
          </a:p>
          <a:p>
            <a:pPr marL="361950" indent="-361950">
              <a:buClr>
                <a:srgbClr val="C00000"/>
              </a:buClr>
              <a:buSzPct val="80000"/>
              <a:buFont typeface="Wingdings" panose="05000000000000000000" pitchFamily="2" charset="2"/>
              <a:buChar char="v"/>
            </a:pPr>
            <a:r>
              <a:rPr lang="en-US" sz="1860" dirty="0" smtClean="0">
                <a:latin typeface="Arial" panose="020B0604020202020204" pitchFamily="34" charset="0"/>
                <a:cs typeface="Arial" panose="020B0604020202020204" pitchFamily="34" charset="0"/>
              </a:rPr>
              <a:t>how </a:t>
            </a:r>
            <a:r>
              <a:rPr lang="en-US" sz="1860" dirty="0">
                <a:latin typeface="Arial" panose="020B0604020202020204" pitchFamily="34" charset="0"/>
                <a:cs typeface="Arial" panose="020B0604020202020204" pitchFamily="34" charset="0"/>
              </a:rPr>
              <a:t>the structures of arteries, veins and capillaries help them to carry out their functions</a:t>
            </a:r>
          </a:p>
          <a:p>
            <a:pPr marL="361950" indent="-361950">
              <a:buClr>
                <a:srgbClr val="C00000"/>
              </a:buClr>
              <a:buSzPct val="80000"/>
              <a:buFont typeface="Wingdings" panose="05000000000000000000" pitchFamily="2" charset="2"/>
              <a:buChar char="v"/>
            </a:pPr>
            <a:r>
              <a:rPr lang="en-US" sz="1860" dirty="0" smtClean="0">
                <a:latin typeface="Arial" panose="020B0604020202020204" pitchFamily="34" charset="0"/>
                <a:cs typeface="Arial" panose="020B0604020202020204" pitchFamily="34" charset="0"/>
              </a:rPr>
              <a:t>the </a:t>
            </a:r>
            <a:r>
              <a:rPr lang="en-US" sz="1860" dirty="0">
                <a:latin typeface="Arial" panose="020B0604020202020204" pitchFamily="34" charset="0"/>
                <a:cs typeface="Arial" panose="020B0604020202020204" pitchFamily="34" charset="0"/>
              </a:rPr>
              <a:t>names of the major blood vessels</a:t>
            </a:r>
          </a:p>
          <a:p>
            <a:pPr marL="361950" indent="-361950">
              <a:buClr>
                <a:srgbClr val="C00000"/>
              </a:buClr>
              <a:buSzPct val="80000"/>
              <a:buFont typeface="Wingdings" panose="05000000000000000000" pitchFamily="2" charset="2"/>
              <a:buChar char="v"/>
            </a:pPr>
            <a:r>
              <a:rPr lang="en-US" sz="1860" dirty="0" smtClean="0">
                <a:latin typeface="Arial" panose="020B0604020202020204" pitchFamily="34" charset="0"/>
                <a:cs typeface="Arial" panose="020B0604020202020204" pitchFamily="34" charset="0"/>
              </a:rPr>
              <a:t>how </a:t>
            </a:r>
            <a:r>
              <a:rPr lang="en-US" sz="1860" dirty="0">
                <a:latin typeface="Arial" panose="020B0604020202020204" pitchFamily="34" charset="0"/>
                <a:cs typeface="Arial" panose="020B0604020202020204" pitchFamily="34" charset="0"/>
              </a:rPr>
              <a:t>to recognise red blood cells, white blood cells, platelets and plasma</a:t>
            </a:r>
          </a:p>
          <a:p>
            <a:pPr marL="361950" indent="-361950">
              <a:buClr>
                <a:srgbClr val="C00000"/>
              </a:buClr>
              <a:buSzPct val="80000"/>
              <a:buFont typeface="Wingdings" panose="05000000000000000000" pitchFamily="2" charset="2"/>
              <a:buChar char="v"/>
            </a:pPr>
            <a:r>
              <a:rPr lang="en-US" sz="1860" dirty="0" smtClean="0">
                <a:latin typeface="Arial" panose="020B0604020202020204" pitchFamily="34" charset="0"/>
                <a:cs typeface="Arial" panose="020B0604020202020204" pitchFamily="34" charset="0"/>
              </a:rPr>
              <a:t>the </a:t>
            </a:r>
            <a:r>
              <a:rPr lang="en-US" sz="1860" dirty="0">
                <a:latin typeface="Arial" panose="020B0604020202020204" pitchFamily="34" charset="0"/>
                <a:cs typeface="Arial" panose="020B0604020202020204" pitchFamily="34" charset="0"/>
              </a:rPr>
              <a:t>functions of these components of blood</a:t>
            </a:r>
          </a:p>
          <a:p>
            <a:pPr marL="361950" indent="-361950">
              <a:buClr>
                <a:srgbClr val="C00000"/>
              </a:buClr>
              <a:buSzPct val="80000"/>
              <a:buFont typeface="Wingdings" panose="05000000000000000000" pitchFamily="2" charset="2"/>
              <a:buChar char="v"/>
            </a:pPr>
            <a:r>
              <a:rPr lang="en-US" sz="1860" dirty="0" smtClean="0">
                <a:latin typeface="Arial" panose="020B0604020202020204" pitchFamily="34" charset="0"/>
                <a:cs typeface="Arial" panose="020B0604020202020204" pitchFamily="34" charset="0"/>
              </a:rPr>
              <a:t>about </a:t>
            </a:r>
            <a:r>
              <a:rPr lang="en-US" sz="1860" dirty="0">
                <a:latin typeface="Arial" panose="020B0604020202020204" pitchFamily="34" charset="0"/>
                <a:cs typeface="Arial" panose="020B0604020202020204" pitchFamily="34" charset="0"/>
              </a:rPr>
              <a:t>lymph and tissue fluid.</a:t>
            </a:r>
          </a:p>
        </p:txBody>
      </p:sp>
      <p:sp>
        <p:nvSpPr>
          <p:cNvPr id="10" name="Rounded Rectangle 1"/>
          <p:cNvSpPr/>
          <p:nvPr/>
        </p:nvSpPr>
        <p:spPr>
          <a:xfrm>
            <a:off x="179512" y="1124744"/>
            <a:ext cx="8695075" cy="720080"/>
          </a:xfrm>
          <a:custGeom>
            <a:avLst/>
            <a:gdLst>
              <a:gd name="connsiteX0" fmla="*/ 0 w 8695075"/>
              <a:gd name="connsiteY0" fmla="*/ 108014 h 648072"/>
              <a:gd name="connsiteX1" fmla="*/ 108014 w 8695075"/>
              <a:gd name="connsiteY1" fmla="*/ 0 h 648072"/>
              <a:gd name="connsiteX2" fmla="*/ 8587061 w 8695075"/>
              <a:gd name="connsiteY2" fmla="*/ 0 h 648072"/>
              <a:gd name="connsiteX3" fmla="*/ 8695075 w 8695075"/>
              <a:gd name="connsiteY3" fmla="*/ 108014 h 648072"/>
              <a:gd name="connsiteX4" fmla="*/ 8695075 w 8695075"/>
              <a:gd name="connsiteY4" fmla="*/ 540058 h 648072"/>
              <a:gd name="connsiteX5" fmla="*/ 8587061 w 8695075"/>
              <a:gd name="connsiteY5" fmla="*/ 648072 h 648072"/>
              <a:gd name="connsiteX6" fmla="*/ 108014 w 8695075"/>
              <a:gd name="connsiteY6" fmla="*/ 648072 h 648072"/>
              <a:gd name="connsiteX7" fmla="*/ 0 w 8695075"/>
              <a:gd name="connsiteY7" fmla="*/ 540058 h 648072"/>
              <a:gd name="connsiteX8" fmla="*/ 0 w 8695075"/>
              <a:gd name="connsiteY8" fmla="*/ 108014 h 648072"/>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95075" h="734336">
                <a:moveTo>
                  <a:pt x="0" y="108014"/>
                </a:moveTo>
                <a:cubicBezTo>
                  <a:pt x="0" y="48360"/>
                  <a:pt x="48360" y="0"/>
                  <a:pt x="108014" y="0"/>
                </a:cubicBezTo>
                <a:lnTo>
                  <a:pt x="8587061" y="0"/>
                </a:lnTo>
                <a:cubicBezTo>
                  <a:pt x="8646715" y="0"/>
                  <a:pt x="8695075" y="48360"/>
                  <a:pt x="8695075" y="108014"/>
                </a:cubicBezTo>
                <a:lnTo>
                  <a:pt x="8695075" y="540058"/>
                </a:lnTo>
                <a:cubicBezTo>
                  <a:pt x="8695075" y="599712"/>
                  <a:pt x="8215394" y="596313"/>
                  <a:pt x="8155740" y="596313"/>
                </a:cubicBezTo>
                <a:cubicBezTo>
                  <a:pt x="7002916" y="406533"/>
                  <a:pt x="4728657" y="648072"/>
                  <a:pt x="1764286" y="734336"/>
                </a:cubicBezTo>
                <a:cubicBezTo>
                  <a:pt x="1704632" y="734336"/>
                  <a:pt x="0" y="599712"/>
                  <a:pt x="0" y="540058"/>
                </a:cubicBezTo>
                <a:lnTo>
                  <a:pt x="0" y="108014"/>
                </a:ln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36000" bIns="36000" rtlCol="0" anchor="t" anchorCtr="0"/>
          <a:lstStyle/>
          <a:p>
            <a:r>
              <a:rPr lang="en-US" sz="2800" b="1" dirty="0" smtClean="0">
                <a:solidFill>
                  <a:srgbClr val="C00000"/>
                </a:solidFill>
                <a:latin typeface="Arial" panose="020B0604020202020204" pitchFamily="34" charset="0"/>
                <a:cs typeface="Arial" panose="020B0604020202020204" pitchFamily="34" charset="0"/>
              </a:rPr>
              <a:t>Summary</a:t>
            </a:r>
            <a:endParaRPr lang="en-US" sz="28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48964890"/>
      </p:ext>
    </p:extLst>
  </p:cSld>
  <p:clrMapOvr>
    <a:masterClrMapping/>
  </p:clrMapOvr>
  <p:transition advClick="0"/>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9 – End of Chapter Questions</a:t>
            </a:r>
            <a:endParaRPr lang="en-GB" b="1" dirty="0" smtClean="0"/>
          </a:p>
        </p:txBody>
      </p:sp>
      <p:sp>
        <p:nvSpPr>
          <p:cNvPr id="24" name="Rectangle 23"/>
          <p:cNvSpPr/>
          <p:nvPr/>
        </p:nvSpPr>
        <p:spPr>
          <a:xfrm>
            <a:off x="179512" y="1124744"/>
            <a:ext cx="8699936" cy="5586145"/>
          </a:xfrm>
          <a:prstGeom prst="rect">
            <a:avLst/>
          </a:prstGeom>
          <a:solidFill>
            <a:srgbClr val="F5FC9A"/>
          </a:solidFill>
          <a:ln w="57150">
            <a:solidFill>
              <a:srgbClr val="002060"/>
            </a:solidFill>
          </a:ln>
        </p:spPr>
        <p:txBody>
          <a:bodyPr wrap="square">
            <a:spAutoFit/>
          </a:bodyPr>
          <a:lstStyle/>
          <a:p>
            <a:pPr marL="352425" indent="-352425">
              <a:buClr>
                <a:srgbClr val="0070C0"/>
              </a:buClr>
              <a:buFont typeface="+mj-lt"/>
              <a:buAutoNum type="arabicPeriod"/>
              <a:tabLst>
                <a:tab pos="812800" algn="l"/>
                <a:tab pos="4300538" algn="l"/>
              </a:tabLst>
            </a:pPr>
            <a:r>
              <a:rPr lang="en-US" sz="1700" dirty="0" smtClean="0"/>
              <a:t>Using Figure 9.17 to help you, list in order the blood vessels and parts of the heart which:</a:t>
            </a:r>
            <a:br>
              <a:rPr lang="en-US" sz="1700" dirty="0" smtClean="0"/>
            </a:br>
            <a:r>
              <a:rPr lang="en-US" sz="1700" b="1" dirty="0" smtClean="0"/>
              <a:t>a:</a:t>
            </a:r>
            <a:r>
              <a:rPr lang="en-US" sz="1700" dirty="0" smtClean="0"/>
              <a:t> a glucose molecule would travel through on its way from your digestive system to a muscle in your leg</a:t>
            </a:r>
            <a:br>
              <a:rPr lang="en-US" sz="1700" dirty="0" smtClean="0"/>
            </a:br>
            <a:r>
              <a:rPr lang="en-US" sz="1700" b="1" dirty="0" smtClean="0"/>
              <a:t>b:</a:t>
            </a:r>
            <a:r>
              <a:rPr lang="en-US" sz="1700" dirty="0" smtClean="0"/>
              <a:t> a carbon dioxide molecule would travel through on its way from the leg muscle to your lungs.</a:t>
            </a:r>
          </a:p>
          <a:p>
            <a:pPr marL="352425" indent="-352425">
              <a:buClr>
                <a:srgbClr val="0070C0"/>
              </a:buClr>
              <a:buFont typeface="+mj-lt"/>
              <a:buAutoNum type="arabicPeriod"/>
              <a:tabLst>
                <a:tab pos="812800" algn="l"/>
                <a:tab pos="4300538" algn="l"/>
              </a:tabLst>
            </a:pPr>
            <a:r>
              <a:rPr lang="en-US" sz="1700" dirty="0" smtClean="0"/>
              <a:t>Explain </a:t>
            </a:r>
            <a:r>
              <a:rPr lang="en-US" sz="1700" dirty="0"/>
              <a:t>the difference between each of the following pairs, </a:t>
            </a:r>
            <a:r>
              <a:rPr lang="en-US" sz="1700" dirty="0" smtClean="0"/>
              <a:t/>
            </a:r>
            <a:br>
              <a:rPr lang="en-US" sz="1700" dirty="0" smtClean="0"/>
            </a:br>
            <a:r>
              <a:rPr lang="en-US" sz="1700" b="1" dirty="0" smtClean="0"/>
              <a:t>a</a:t>
            </a:r>
            <a:r>
              <a:rPr lang="en-US" sz="1700" dirty="0" smtClean="0"/>
              <a:t> </a:t>
            </a:r>
            <a:r>
              <a:rPr lang="en-US" sz="1700" dirty="0"/>
              <a:t>artery, </a:t>
            </a:r>
            <a:r>
              <a:rPr lang="en-US" sz="1700" dirty="0" smtClean="0"/>
              <a:t>vein</a:t>
            </a:r>
            <a:br>
              <a:rPr lang="en-US" sz="1700" dirty="0" smtClean="0"/>
            </a:br>
            <a:r>
              <a:rPr lang="en-US" sz="1700" b="1" dirty="0" smtClean="0"/>
              <a:t>b</a:t>
            </a:r>
            <a:r>
              <a:rPr lang="en-US" sz="1700" dirty="0" smtClean="0"/>
              <a:t> </a:t>
            </a:r>
            <a:r>
              <a:rPr lang="en-US" sz="1700" dirty="0"/>
              <a:t>deoxygenated blood, oxygenated blood </a:t>
            </a:r>
            <a:r>
              <a:rPr lang="en-US" sz="1700" dirty="0" smtClean="0"/>
              <a:t/>
            </a:r>
            <a:br>
              <a:rPr lang="en-US" sz="1700" dirty="0" smtClean="0"/>
            </a:br>
            <a:r>
              <a:rPr lang="en-US" sz="1700" b="1" dirty="0" smtClean="0"/>
              <a:t>c</a:t>
            </a:r>
            <a:r>
              <a:rPr lang="en-US" sz="1700" dirty="0" smtClean="0"/>
              <a:t> </a:t>
            </a:r>
            <a:r>
              <a:rPr lang="en-US" sz="1700" dirty="0"/>
              <a:t>atrium, ventricle </a:t>
            </a:r>
            <a:r>
              <a:rPr lang="en-US" sz="1700" dirty="0" smtClean="0"/>
              <a:t/>
            </a:r>
            <a:br>
              <a:rPr lang="en-US" sz="1700" dirty="0" smtClean="0"/>
            </a:br>
            <a:r>
              <a:rPr lang="en-US" sz="1700" b="1" dirty="0" smtClean="0"/>
              <a:t>d</a:t>
            </a:r>
            <a:r>
              <a:rPr lang="en-US" sz="1700" dirty="0" smtClean="0"/>
              <a:t> </a:t>
            </a:r>
            <a:r>
              <a:rPr lang="en-US" sz="1700" dirty="0"/>
              <a:t>red blood cell, white blood cell </a:t>
            </a:r>
            <a:r>
              <a:rPr lang="en-US" sz="1700" dirty="0" smtClean="0"/>
              <a:t/>
            </a:r>
            <a:br>
              <a:rPr lang="en-US" sz="1700" dirty="0" smtClean="0"/>
            </a:br>
            <a:r>
              <a:rPr lang="en-US" sz="1700" b="1" dirty="0" smtClean="0"/>
              <a:t>e</a:t>
            </a:r>
            <a:r>
              <a:rPr lang="en-US" sz="1700" dirty="0" smtClean="0"/>
              <a:t> </a:t>
            </a:r>
            <a:r>
              <a:rPr lang="en-US" sz="1700" dirty="0"/>
              <a:t>blood, lymph </a:t>
            </a:r>
            <a:r>
              <a:rPr lang="en-US" sz="1700" dirty="0" smtClean="0"/>
              <a:t/>
            </a:r>
            <a:br>
              <a:rPr lang="en-US" sz="1700" dirty="0" smtClean="0"/>
            </a:br>
            <a:r>
              <a:rPr lang="en-US" sz="1700" b="1" dirty="0" smtClean="0"/>
              <a:t>f</a:t>
            </a:r>
            <a:r>
              <a:rPr lang="en-US" sz="1700" dirty="0" smtClean="0"/>
              <a:t> </a:t>
            </a:r>
            <a:r>
              <a:rPr lang="en-US" sz="1700" dirty="0"/>
              <a:t>diastole, systole </a:t>
            </a:r>
            <a:r>
              <a:rPr lang="en-US" sz="1700" dirty="0" smtClean="0"/>
              <a:t/>
            </a:r>
            <a:br>
              <a:rPr lang="en-US" sz="1700" dirty="0" smtClean="0"/>
            </a:br>
            <a:r>
              <a:rPr lang="en-US" sz="1700" b="1" dirty="0" smtClean="0"/>
              <a:t>g</a:t>
            </a:r>
            <a:r>
              <a:rPr lang="en-US" sz="1700" dirty="0" smtClean="0"/>
              <a:t> </a:t>
            </a:r>
            <a:r>
              <a:rPr lang="en-US" sz="1700" dirty="0"/>
              <a:t>hepatic vein, hepatic portal vein</a:t>
            </a:r>
          </a:p>
          <a:p>
            <a:pPr marL="352425" indent="-352425">
              <a:buClr>
                <a:srgbClr val="0070C0"/>
              </a:buClr>
              <a:buFont typeface="+mj-lt"/>
              <a:buAutoNum type="arabicPeriod"/>
              <a:tabLst>
                <a:tab pos="812800" algn="l"/>
                <a:tab pos="4300538" algn="l"/>
              </a:tabLst>
            </a:pPr>
            <a:r>
              <a:rPr lang="en-US" sz="1700" dirty="0" smtClean="0"/>
              <a:t>Identify </a:t>
            </a:r>
            <a:r>
              <a:rPr lang="en-US" sz="1700" dirty="0"/>
              <a:t>the components of blood that have each of the following </a:t>
            </a:r>
            <a:r>
              <a:rPr lang="en-US" sz="1700" dirty="0" smtClean="0"/>
              <a:t>functions.</a:t>
            </a:r>
            <a:br>
              <a:rPr lang="en-US" sz="1700" dirty="0" smtClean="0"/>
            </a:br>
            <a:r>
              <a:rPr lang="en-US" sz="1700" b="1" dirty="0" smtClean="0"/>
              <a:t>a</a:t>
            </a:r>
            <a:r>
              <a:rPr lang="en-US" sz="1700" dirty="0" smtClean="0"/>
              <a:t> </a:t>
            </a:r>
            <a:r>
              <a:rPr lang="en-US" sz="1700" dirty="0"/>
              <a:t>transporting carbon dioxide </a:t>
            </a:r>
            <a:r>
              <a:rPr lang="en-US" sz="1700" dirty="0" smtClean="0"/>
              <a:t/>
            </a:r>
            <a:br>
              <a:rPr lang="en-US" sz="1700" dirty="0" smtClean="0"/>
            </a:br>
            <a:r>
              <a:rPr lang="en-US" sz="1700" b="1" dirty="0" smtClean="0"/>
              <a:t>b</a:t>
            </a:r>
            <a:r>
              <a:rPr lang="en-US" sz="1700" dirty="0" smtClean="0"/>
              <a:t> </a:t>
            </a:r>
            <a:r>
              <a:rPr lang="en-US" sz="1700" dirty="0"/>
              <a:t>destroying bacteria </a:t>
            </a:r>
            <a:r>
              <a:rPr lang="en-US" sz="1700" dirty="0" smtClean="0"/>
              <a:t/>
            </a:r>
            <a:br>
              <a:rPr lang="en-US" sz="1700" dirty="0" smtClean="0"/>
            </a:br>
            <a:r>
              <a:rPr lang="en-US" sz="1700" b="1" dirty="0" smtClean="0"/>
              <a:t>c</a:t>
            </a:r>
            <a:r>
              <a:rPr lang="en-US" sz="1700" dirty="0" smtClean="0"/>
              <a:t> </a:t>
            </a:r>
            <a:r>
              <a:rPr lang="en-US" sz="1700" dirty="0"/>
              <a:t>transporting </a:t>
            </a:r>
            <a:r>
              <a:rPr lang="en-US" sz="1700" dirty="0" smtClean="0"/>
              <a:t>urea</a:t>
            </a:r>
            <a:br>
              <a:rPr lang="en-US" sz="1700" dirty="0" smtClean="0"/>
            </a:br>
            <a:r>
              <a:rPr lang="en-US" sz="1700" b="1" dirty="0" smtClean="0"/>
              <a:t>d</a:t>
            </a:r>
            <a:r>
              <a:rPr lang="en-US" sz="1700" dirty="0" smtClean="0"/>
              <a:t> </a:t>
            </a:r>
            <a:r>
              <a:rPr lang="en-US" sz="1700" dirty="0"/>
              <a:t>transporting oxygen </a:t>
            </a:r>
            <a:r>
              <a:rPr lang="en-US" sz="1700" dirty="0" smtClean="0"/>
              <a:t/>
            </a:r>
            <a:br>
              <a:rPr lang="en-US" sz="1700" dirty="0" smtClean="0"/>
            </a:br>
            <a:r>
              <a:rPr lang="en-US" sz="1700" b="1" dirty="0" smtClean="0"/>
              <a:t>e</a:t>
            </a:r>
            <a:r>
              <a:rPr lang="en-US" sz="1700" dirty="0" smtClean="0"/>
              <a:t> clotting</a:t>
            </a:r>
            <a:br>
              <a:rPr lang="en-US" sz="1700" dirty="0" smtClean="0"/>
            </a:br>
            <a:r>
              <a:rPr lang="en-US" sz="1700" b="1" dirty="0" smtClean="0"/>
              <a:t>f</a:t>
            </a:r>
            <a:r>
              <a:rPr lang="en-US" sz="1700" dirty="0" smtClean="0"/>
              <a:t> </a:t>
            </a:r>
            <a:r>
              <a:rPr lang="en-US" sz="1700" dirty="0"/>
              <a:t>transporting glucose</a:t>
            </a:r>
          </a:p>
        </p:txBody>
      </p:sp>
      <p:sp>
        <p:nvSpPr>
          <p:cNvPr id="26" name="TextBox 25">
            <a:hlinkClick r:id="rId3" action="ppaction://hlinkfile"/>
          </p:cNvPr>
          <p:cNvSpPr txBox="1"/>
          <p:nvPr/>
        </p:nvSpPr>
        <p:spPr>
          <a:xfrm>
            <a:off x="8318076" y="4974267"/>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
        <p:nvSpPr>
          <p:cNvPr id="25" name="Oval 24"/>
          <p:cNvSpPr/>
          <p:nvPr/>
        </p:nvSpPr>
        <p:spPr>
          <a:xfrm rot="1078849">
            <a:off x="8538956" y="902204"/>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11" name="Round Same Side Corner Rectangle 10">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124</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13138456"/>
      </p:ext>
    </p:extLst>
  </p:cSld>
  <p:clrMapOvr>
    <a:masterClrMapping/>
  </p:clrMapOvr>
  <p:transition advClick="0"/>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9 – End of Chapter Questions</a:t>
            </a:r>
            <a:endParaRPr lang="en-GB" b="1" dirty="0" smtClean="0"/>
          </a:p>
        </p:txBody>
      </p:sp>
      <p:sp>
        <p:nvSpPr>
          <p:cNvPr id="24" name="Rectangle 23"/>
          <p:cNvSpPr/>
          <p:nvPr/>
        </p:nvSpPr>
        <p:spPr>
          <a:xfrm>
            <a:off x="179512" y="1124744"/>
            <a:ext cx="8699936" cy="5501506"/>
          </a:xfrm>
          <a:prstGeom prst="rect">
            <a:avLst/>
          </a:prstGeom>
          <a:solidFill>
            <a:srgbClr val="F5FC9A"/>
          </a:solidFill>
          <a:ln w="57150">
            <a:solidFill>
              <a:srgbClr val="002060"/>
            </a:solidFill>
          </a:ln>
        </p:spPr>
        <p:txBody>
          <a:bodyPr wrap="square">
            <a:spAutoFit/>
          </a:bodyPr>
          <a:lstStyle/>
          <a:p>
            <a:pPr marL="352425" indent="-352425">
              <a:buClr>
                <a:srgbClr val="0070C0"/>
              </a:buClr>
              <a:buFont typeface="+mj-lt"/>
              <a:buAutoNum type="arabicPeriod" startAt="4"/>
              <a:tabLst>
                <a:tab pos="812800" algn="l"/>
                <a:tab pos="4300538" algn="l"/>
              </a:tabLst>
            </a:pPr>
            <a:r>
              <a:rPr lang="en-US" sz="1850" dirty="0" smtClean="0"/>
              <a:t>Arteries</a:t>
            </a:r>
            <a:r>
              <a:rPr lang="en-US" sz="1850" dirty="0"/>
              <a:t>, veins, capillaries, xylem vessels and phloem tubes are all tubes used for transporting substances in mammals and flowering plants. Describe how each of these tubes is adapted for its particular function</a:t>
            </a:r>
            <a:r>
              <a:rPr lang="en-US" sz="1850" dirty="0" smtClean="0"/>
              <a:t>.</a:t>
            </a:r>
          </a:p>
          <a:p>
            <a:pPr marL="352425" indent="-352425">
              <a:buClr>
                <a:srgbClr val="0070C0"/>
              </a:buClr>
              <a:buFont typeface="+mj-lt"/>
              <a:buAutoNum type="arabicPeriod" startAt="4"/>
              <a:tabLst>
                <a:tab pos="812800" algn="l"/>
                <a:tab pos="4300538" algn="l"/>
              </a:tabLst>
            </a:pPr>
            <a:r>
              <a:rPr lang="en-US" sz="1850" dirty="0"/>
              <a:t>The diagram shows two cells found in human blood</a:t>
            </a:r>
            <a:r>
              <a:rPr lang="en-US" sz="1850" dirty="0" smtClean="0"/>
              <a:t>.</a:t>
            </a:r>
            <a:br>
              <a:rPr lang="en-US" sz="1850" dirty="0" smtClean="0"/>
            </a:br>
            <a:r>
              <a:rPr lang="en-US" sz="1850" dirty="0" smtClean="0"/>
              <a:t/>
            </a:r>
            <a:br>
              <a:rPr lang="en-US" sz="1850" dirty="0" smtClean="0"/>
            </a:br>
            <a:r>
              <a:rPr lang="en-US" sz="1850" dirty="0" smtClean="0"/>
              <a:t/>
            </a:r>
            <a:br>
              <a:rPr lang="en-US" sz="1850" dirty="0" smtClean="0"/>
            </a:br>
            <a:r>
              <a:rPr lang="en-US" sz="1850" dirty="0" smtClean="0"/>
              <a:t/>
            </a:r>
            <a:br>
              <a:rPr lang="en-US" sz="1850" dirty="0" smtClean="0"/>
            </a:br>
            <a:r>
              <a:rPr lang="en-US" sz="1850" dirty="0" smtClean="0"/>
              <a:t/>
            </a:r>
            <a:br>
              <a:rPr lang="en-US" sz="1850" dirty="0" smtClean="0"/>
            </a:br>
            <a:r>
              <a:rPr lang="en-US" sz="1850" dirty="0" smtClean="0"/>
              <a:t/>
            </a:r>
            <a:br>
              <a:rPr lang="en-US" sz="1850" dirty="0" smtClean="0"/>
            </a:br>
            <a:r>
              <a:rPr lang="en-US" sz="1850" dirty="0" smtClean="0"/>
              <a:t/>
            </a:r>
            <a:br>
              <a:rPr lang="en-US" sz="1850" dirty="0" smtClean="0"/>
            </a:br>
            <a:r>
              <a:rPr lang="en-US" sz="1850" dirty="0" smtClean="0"/>
              <a:t/>
            </a:r>
            <a:br>
              <a:rPr lang="en-US" sz="1850" dirty="0" smtClean="0"/>
            </a:br>
            <a:r>
              <a:rPr lang="en-US" sz="1850" dirty="0"/>
              <a:t/>
            </a:r>
            <a:br>
              <a:rPr lang="en-US" sz="1850" dirty="0"/>
            </a:br>
            <a:r>
              <a:rPr lang="en-US" sz="1850" b="1" dirty="0"/>
              <a:t>a</a:t>
            </a:r>
            <a:r>
              <a:rPr lang="en-US" sz="1850" dirty="0"/>
              <a:t> The actual diameter of a red blood cell is 0.007 mm (7 pm) in </a:t>
            </a:r>
            <a:r>
              <a:rPr lang="en-US" sz="1850" dirty="0" smtClean="0"/>
              <a:t>diameter.</a:t>
            </a:r>
            <a:br>
              <a:rPr lang="en-US" sz="1850" dirty="0" smtClean="0"/>
            </a:br>
            <a:r>
              <a:rPr lang="en-US" sz="1850" dirty="0" smtClean="0"/>
              <a:t>Calculate </a:t>
            </a:r>
            <a:r>
              <a:rPr lang="en-US" sz="1850" dirty="0"/>
              <a:t>the magnification of the diagram. Show your working, </a:t>
            </a:r>
            <a:r>
              <a:rPr lang="en-US" sz="1850" dirty="0" smtClean="0"/>
              <a:t>		[</a:t>
            </a:r>
            <a:r>
              <a:rPr lang="en-US" sz="1850" dirty="0"/>
              <a:t>3</a:t>
            </a:r>
            <a:r>
              <a:rPr lang="en-US" sz="1850" dirty="0" smtClean="0"/>
              <a:t>]</a:t>
            </a:r>
            <a:br>
              <a:rPr lang="en-US" sz="1850" dirty="0" smtClean="0"/>
            </a:br>
            <a:r>
              <a:rPr lang="en-US" sz="1850" b="1" dirty="0" smtClean="0"/>
              <a:t>b</a:t>
            </a:r>
            <a:r>
              <a:rPr lang="en-US" sz="1850" dirty="0" smtClean="0"/>
              <a:t> </a:t>
            </a:r>
            <a:r>
              <a:rPr lang="en-US" sz="1850" dirty="0"/>
              <a:t>Describe three differences between the structure of a red blood cell and a white blood cell, 		</a:t>
            </a:r>
            <a:r>
              <a:rPr lang="en-US" sz="1850" dirty="0" smtClean="0"/>
              <a:t>				[</a:t>
            </a:r>
            <a:r>
              <a:rPr lang="en-US" sz="1850" dirty="0"/>
              <a:t>3]</a:t>
            </a:r>
            <a:r>
              <a:rPr lang="en-US" sz="1850" dirty="0" smtClean="0"/>
              <a:t/>
            </a:r>
            <a:br>
              <a:rPr lang="en-US" sz="1850" dirty="0" smtClean="0"/>
            </a:br>
            <a:r>
              <a:rPr lang="en-US" sz="1850" b="1" dirty="0" smtClean="0"/>
              <a:t>c </a:t>
            </a:r>
            <a:r>
              <a:rPr lang="en-US" sz="1850" dirty="0" smtClean="0"/>
              <a:t>	</a:t>
            </a:r>
            <a:r>
              <a:rPr lang="en-US" sz="1850" dirty="0" err="1" smtClean="0"/>
              <a:t>i</a:t>
            </a:r>
            <a:r>
              <a:rPr lang="en-US" sz="1850" dirty="0" smtClean="0"/>
              <a:t> </a:t>
            </a:r>
            <a:r>
              <a:rPr lang="en-US" sz="1850" dirty="0"/>
              <a:t>State the function of a red blood </a:t>
            </a:r>
            <a:r>
              <a:rPr lang="en-US" sz="1850" dirty="0" smtClean="0"/>
              <a:t>cell.</a:t>
            </a:r>
            <a:r>
              <a:rPr lang="en-US" sz="1850" dirty="0"/>
              <a:t> 		</a:t>
            </a:r>
            <a:r>
              <a:rPr lang="en-US" sz="1850" dirty="0" smtClean="0"/>
              <a:t>		[1]</a:t>
            </a:r>
            <a:br>
              <a:rPr lang="en-US" sz="1850" dirty="0" smtClean="0"/>
            </a:br>
            <a:r>
              <a:rPr lang="en-US" sz="1850" dirty="0" smtClean="0"/>
              <a:t>	ii </a:t>
            </a:r>
            <a:r>
              <a:rPr lang="en-US" sz="1850" dirty="0"/>
              <a:t>Explain how the structure of a red blood cell helps it to carry out this </a:t>
            </a:r>
            <a:r>
              <a:rPr lang="en-US" sz="1850" dirty="0" smtClean="0"/>
              <a:t>	  	  function. </a:t>
            </a:r>
            <a:r>
              <a:rPr lang="en-US" sz="1850" dirty="0"/>
              <a:t>		</a:t>
            </a:r>
            <a:r>
              <a:rPr lang="en-US" sz="1850" dirty="0" smtClean="0"/>
              <a:t>				[</a:t>
            </a:r>
            <a:r>
              <a:rPr lang="en-US" sz="1850" dirty="0"/>
              <a:t>3]</a:t>
            </a:r>
          </a:p>
        </p:txBody>
      </p:sp>
      <p:sp>
        <p:nvSpPr>
          <p:cNvPr id="26" name="TextBox 25">
            <a:hlinkClick r:id="rId3" action="ppaction://hlinkfile"/>
          </p:cNvPr>
          <p:cNvSpPr txBox="1"/>
          <p:nvPr/>
        </p:nvSpPr>
        <p:spPr>
          <a:xfrm>
            <a:off x="8270903" y="2883636"/>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
        <p:nvSpPr>
          <p:cNvPr id="25" name="Oval 24"/>
          <p:cNvSpPr/>
          <p:nvPr/>
        </p:nvSpPr>
        <p:spPr>
          <a:xfrm rot="1078849">
            <a:off x="8538956" y="902204"/>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10" name="TextBox 9">
            <a:hlinkClick r:id="rId4" action="ppaction://hlinksldjump"/>
          </p:cNvPr>
          <p:cNvSpPr txBox="1"/>
          <p:nvPr/>
        </p:nvSpPr>
        <p:spPr>
          <a:xfrm>
            <a:off x="8244408" y="3789040"/>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
        <p:nvSpPr>
          <p:cNvPr id="11" name="Round Same Side Corner Rectangle 10">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124</a:t>
            </a:r>
            <a:endParaRPr lang="en-GB" sz="120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5"/>
          <a:srcRect r="62600"/>
          <a:stretch/>
        </p:blipFill>
        <p:spPr>
          <a:xfrm>
            <a:off x="2339752" y="2375594"/>
            <a:ext cx="2247257" cy="2023114"/>
          </a:xfrm>
          <a:prstGeom prst="rect">
            <a:avLst/>
          </a:prstGeom>
        </p:spPr>
      </p:pic>
      <p:pic>
        <p:nvPicPr>
          <p:cNvPr id="3" name="Picture 2"/>
          <p:cNvPicPr>
            <a:picLocks noChangeAspect="1"/>
          </p:cNvPicPr>
          <p:nvPr/>
        </p:nvPicPr>
        <p:blipFill rotWithShape="1">
          <a:blip r:embed="rId5"/>
          <a:srcRect l="72837" t="12578" b="10239"/>
          <a:stretch/>
        </p:blipFill>
        <p:spPr>
          <a:xfrm>
            <a:off x="5122855" y="2371465"/>
            <a:ext cx="2124096" cy="2032159"/>
          </a:xfrm>
          <a:prstGeom prst="rect">
            <a:avLst/>
          </a:prstGeom>
        </p:spPr>
      </p:pic>
    </p:spTree>
    <p:extLst>
      <p:ext uri="{BB962C8B-B14F-4D97-AF65-F5344CB8AC3E}">
        <p14:creationId xmlns:p14="http://schemas.microsoft.com/office/powerpoint/2010/main" val="3975132169"/>
      </p:ext>
    </p:extLst>
  </p:cSld>
  <p:clrMapOvr>
    <a:masterClrMapping/>
  </p:clrMapOvr>
  <p:transition advClick="0"/>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9 – End of Chapter Questions</a:t>
            </a:r>
            <a:endParaRPr lang="en-GB" b="1" dirty="0" smtClean="0"/>
          </a:p>
        </p:txBody>
      </p:sp>
      <p:sp>
        <p:nvSpPr>
          <p:cNvPr id="24" name="Rectangle 23"/>
          <p:cNvSpPr/>
          <p:nvPr/>
        </p:nvSpPr>
        <p:spPr>
          <a:xfrm>
            <a:off x="179512" y="1124744"/>
            <a:ext cx="8699936" cy="5509200"/>
          </a:xfrm>
          <a:prstGeom prst="rect">
            <a:avLst/>
          </a:prstGeom>
          <a:solidFill>
            <a:srgbClr val="F5FC9A"/>
          </a:solidFill>
          <a:ln w="57150">
            <a:solidFill>
              <a:srgbClr val="002060"/>
            </a:solidFill>
          </a:ln>
        </p:spPr>
        <p:txBody>
          <a:bodyPr wrap="square">
            <a:spAutoFit/>
          </a:bodyPr>
          <a:lstStyle/>
          <a:p>
            <a:pPr marL="457200" indent="-457200">
              <a:buClr>
                <a:srgbClr val="0070C0"/>
              </a:buClr>
              <a:buFont typeface="+mj-lt"/>
              <a:buAutoNum type="arabicPeriod" startAt="6"/>
              <a:tabLst>
                <a:tab pos="812800" algn="l"/>
                <a:tab pos="4300538" algn="l"/>
              </a:tabLst>
            </a:pPr>
            <a:r>
              <a:rPr lang="en-US" sz="2000" dirty="0"/>
              <a:t>The diagram shows how the volume of the left ventricle changes over a time period of 1.3 seconds</a:t>
            </a:r>
            <a:r>
              <a:rPr lang="en-US" sz="2000" dirty="0" smtClean="0"/>
              <a:t>.</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3200" dirty="0"/>
              <a:t/>
            </a:r>
            <a:br>
              <a:rPr lang="en-US" sz="3200" dirty="0"/>
            </a:br>
            <a:endParaRPr lang="en-US" sz="2000" dirty="0" smtClean="0"/>
          </a:p>
          <a:p>
            <a:pPr marL="457200" indent="-457200">
              <a:buClr>
                <a:srgbClr val="0070C0"/>
              </a:buClr>
              <a:buFont typeface="+mj-lt"/>
              <a:buAutoNum type="alphaLcPeriod"/>
              <a:tabLst>
                <a:tab pos="812800" algn="l"/>
                <a:tab pos="8528050" algn="r"/>
              </a:tabLst>
            </a:pPr>
            <a:r>
              <a:rPr lang="en-US" sz="2000" dirty="0" smtClean="0"/>
              <a:t>How </a:t>
            </a:r>
            <a:r>
              <a:rPr lang="en-US" sz="2000" dirty="0"/>
              <a:t>many complete heart beats are shown in the diagram? [1]</a:t>
            </a:r>
          </a:p>
          <a:p>
            <a:pPr marL="457200" indent="-457200">
              <a:buClr>
                <a:srgbClr val="0070C0"/>
              </a:buClr>
              <a:buFont typeface="+mj-lt"/>
              <a:buAutoNum type="alphaLcPeriod"/>
              <a:tabLst>
                <a:tab pos="812800" algn="l"/>
                <a:tab pos="8528050" algn="r"/>
              </a:tabLst>
            </a:pPr>
            <a:r>
              <a:rPr lang="en-US" sz="2000" dirty="0" err="1" smtClean="0"/>
              <a:t>i</a:t>
            </a:r>
            <a:r>
              <a:rPr lang="en-US" sz="2000" dirty="0" smtClean="0"/>
              <a:t> 	Use </a:t>
            </a:r>
            <a:r>
              <a:rPr lang="en-US" sz="2000" dirty="0"/>
              <a:t>the graph to calculate how long one heart beat takes. Show your </a:t>
            </a:r>
            <a:r>
              <a:rPr lang="en-US" sz="2000" dirty="0" smtClean="0"/>
              <a:t>working</a:t>
            </a:r>
            <a:r>
              <a:rPr lang="en-US" sz="2000" dirty="0"/>
              <a:t>. </a:t>
            </a:r>
            <a:r>
              <a:rPr lang="en-US" sz="2000" dirty="0" smtClean="0"/>
              <a:t>	[1]</a:t>
            </a:r>
            <a:br>
              <a:rPr lang="en-US" sz="2000" dirty="0" smtClean="0"/>
            </a:br>
            <a:r>
              <a:rPr lang="en-US" sz="2000" dirty="0" smtClean="0"/>
              <a:t>ii 	Use </a:t>
            </a:r>
            <a:r>
              <a:rPr lang="en-US" sz="2000" dirty="0"/>
              <a:t>your answer to b </a:t>
            </a:r>
            <a:r>
              <a:rPr lang="en-US" sz="2000" dirty="0" err="1"/>
              <a:t>i</a:t>
            </a:r>
            <a:r>
              <a:rPr lang="en-US" sz="2000" dirty="0"/>
              <a:t> to calculate the heart rate. Show your </a:t>
            </a:r>
            <a:r>
              <a:rPr lang="en-US" sz="2000" dirty="0" smtClean="0"/>
              <a:t>	working</a:t>
            </a:r>
            <a:r>
              <a:rPr lang="en-US" sz="2000" dirty="0"/>
              <a:t>. </a:t>
            </a:r>
            <a:r>
              <a:rPr lang="en-US" sz="2000" dirty="0" smtClean="0"/>
              <a:t>	[</a:t>
            </a:r>
            <a:r>
              <a:rPr lang="en-US" sz="2000" dirty="0"/>
              <a:t>2]</a:t>
            </a:r>
          </a:p>
          <a:p>
            <a:pPr marL="457200" indent="-457200">
              <a:buClr>
                <a:srgbClr val="0070C0"/>
              </a:buClr>
              <a:buFont typeface="+mj-lt"/>
              <a:buAutoNum type="alphaLcPeriod"/>
              <a:tabLst>
                <a:tab pos="812800" algn="l"/>
                <a:tab pos="8528050" algn="r"/>
              </a:tabLst>
            </a:pPr>
            <a:r>
              <a:rPr lang="en-US" sz="2000" dirty="0" smtClean="0"/>
              <a:t>Describe </a:t>
            </a:r>
            <a:r>
              <a:rPr lang="en-US" sz="2000" dirty="0"/>
              <a:t>what is happening between points A and B on the graph. </a:t>
            </a:r>
            <a:r>
              <a:rPr lang="en-US" sz="2000" dirty="0" smtClean="0"/>
              <a:t>	[</a:t>
            </a:r>
            <a:r>
              <a:rPr lang="en-US" sz="2000" dirty="0"/>
              <a:t>3]</a:t>
            </a:r>
          </a:p>
          <a:p>
            <a:pPr marL="457200" indent="-457200">
              <a:buClr>
                <a:srgbClr val="0070C0"/>
              </a:buClr>
              <a:buFont typeface="+mj-lt"/>
              <a:buAutoNum type="alphaLcPeriod"/>
              <a:tabLst>
                <a:tab pos="812800" algn="l"/>
                <a:tab pos="8528050" algn="r"/>
              </a:tabLst>
            </a:pPr>
            <a:r>
              <a:rPr lang="en-US" sz="2000" dirty="0" smtClean="0"/>
              <a:t>Describe </a:t>
            </a:r>
            <a:r>
              <a:rPr lang="en-US" sz="2000" dirty="0"/>
              <a:t>how the valves between the atria and ventricles help to ensure a one-way flow of </a:t>
            </a:r>
            <a:r>
              <a:rPr lang="en-US" sz="2000" dirty="0" smtClean="0"/>
              <a:t>blood through </a:t>
            </a:r>
            <a:r>
              <a:rPr lang="en-US" sz="2000" dirty="0"/>
              <a:t>the heart. </a:t>
            </a:r>
            <a:r>
              <a:rPr lang="en-US" sz="2000" dirty="0" smtClean="0"/>
              <a:t>	[</a:t>
            </a:r>
            <a:r>
              <a:rPr lang="en-US" sz="2000" dirty="0"/>
              <a:t>3]</a:t>
            </a:r>
          </a:p>
          <a:p>
            <a:pPr marL="457200" indent="-457200">
              <a:buClr>
                <a:srgbClr val="0070C0"/>
              </a:buClr>
              <a:buFont typeface="+mj-lt"/>
              <a:buAutoNum type="alphaLcPeriod"/>
              <a:tabLst>
                <a:tab pos="812800" algn="l"/>
                <a:tab pos="8528050" algn="r"/>
              </a:tabLst>
            </a:pPr>
            <a:r>
              <a:rPr lang="en-US" sz="2000" dirty="0" smtClean="0"/>
              <a:t>Make </a:t>
            </a:r>
            <a:r>
              <a:rPr lang="en-US" sz="2000" dirty="0"/>
              <a:t>a copy of the graph shown above. On your graph, sketch a line to show the volume </a:t>
            </a:r>
            <a:r>
              <a:rPr lang="en-US" sz="2000" dirty="0" smtClean="0"/>
              <a:t>of the </a:t>
            </a:r>
            <a:r>
              <a:rPr lang="en-US" sz="2000" dirty="0"/>
              <a:t>right ventricle during this time period. </a:t>
            </a:r>
            <a:r>
              <a:rPr lang="en-US" sz="2000" dirty="0" smtClean="0"/>
              <a:t>	[</a:t>
            </a:r>
            <a:r>
              <a:rPr lang="en-US" sz="2000" dirty="0"/>
              <a:t>2</a:t>
            </a:r>
            <a:r>
              <a:rPr lang="en-US" sz="2000" dirty="0" smtClean="0"/>
              <a:t>]</a:t>
            </a:r>
            <a:endParaRPr lang="en-US" sz="2000" dirty="0"/>
          </a:p>
        </p:txBody>
      </p:sp>
      <p:sp>
        <p:nvSpPr>
          <p:cNvPr id="26" name="TextBox 25">
            <a:hlinkClick r:id="rId3" action="ppaction://hlinkfile"/>
          </p:cNvPr>
          <p:cNvSpPr txBox="1"/>
          <p:nvPr/>
        </p:nvSpPr>
        <p:spPr>
          <a:xfrm>
            <a:off x="8270903" y="3212976"/>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
        <p:nvSpPr>
          <p:cNvPr id="25" name="Oval 24"/>
          <p:cNvSpPr/>
          <p:nvPr/>
        </p:nvSpPr>
        <p:spPr>
          <a:xfrm rot="1078849">
            <a:off x="8538956" y="902204"/>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11" name="Round Same Side Corner Rectangle 10">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125</a:t>
            </a:r>
            <a:endParaRPr lang="en-GB" sz="1200" b="1"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4"/>
          <a:stretch>
            <a:fillRect/>
          </a:stretch>
        </p:blipFill>
        <p:spPr>
          <a:xfrm>
            <a:off x="251520" y="1759785"/>
            <a:ext cx="8508746" cy="1428757"/>
          </a:xfrm>
          <a:prstGeom prst="rect">
            <a:avLst/>
          </a:prstGeom>
        </p:spPr>
      </p:pic>
    </p:spTree>
    <p:extLst>
      <p:ext uri="{BB962C8B-B14F-4D97-AF65-F5344CB8AC3E}">
        <p14:creationId xmlns:p14="http://schemas.microsoft.com/office/powerpoint/2010/main" val="3832134225"/>
      </p:ext>
    </p:extLst>
  </p:cSld>
  <p:clrMapOvr>
    <a:masterClrMapping/>
  </p:clrMapOvr>
  <p:transition advClick="0"/>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9 – End of Chapter Questions</a:t>
            </a:r>
            <a:endParaRPr lang="en-GB" b="1" dirty="0" smtClean="0"/>
          </a:p>
        </p:txBody>
      </p:sp>
      <p:sp>
        <p:nvSpPr>
          <p:cNvPr id="24" name="Rectangle 23"/>
          <p:cNvSpPr/>
          <p:nvPr/>
        </p:nvSpPr>
        <p:spPr>
          <a:xfrm>
            <a:off x="179512" y="1093668"/>
            <a:ext cx="8699936" cy="5647700"/>
          </a:xfrm>
          <a:prstGeom prst="rect">
            <a:avLst/>
          </a:prstGeom>
          <a:solidFill>
            <a:srgbClr val="F5FC9A"/>
          </a:solidFill>
          <a:ln w="57150">
            <a:solidFill>
              <a:srgbClr val="002060"/>
            </a:solidFill>
          </a:ln>
        </p:spPr>
        <p:txBody>
          <a:bodyPr wrap="square">
            <a:spAutoFit/>
          </a:bodyPr>
          <a:lstStyle/>
          <a:p>
            <a:pPr marL="457200" indent="-457200">
              <a:buClr>
                <a:srgbClr val="0070C0"/>
              </a:buClr>
              <a:buFont typeface="+mj-lt"/>
              <a:buAutoNum type="arabicPeriod" startAt="6"/>
              <a:tabLst>
                <a:tab pos="812800" algn="l"/>
                <a:tab pos="4300538" algn="l"/>
              </a:tabLst>
            </a:pPr>
            <a:r>
              <a:rPr lang="en-US" sz="1900" dirty="0"/>
              <a:t>Heart surgeons may stop the </a:t>
            </a:r>
            <a:r>
              <a:rPr lang="en-US" sz="1900" dirty="0" smtClean="0"/>
              <a:t>heart </a:t>
            </a:r>
            <a:br>
              <a:rPr lang="en-US" sz="1900" dirty="0" smtClean="0"/>
            </a:br>
            <a:r>
              <a:rPr lang="en-US" sz="1900" dirty="0" smtClean="0"/>
              <a:t>beating </a:t>
            </a:r>
            <a:r>
              <a:rPr lang="en-US" sz="1900" dirty="0"/>
              <a:t>during operations. </a:t>
            </a:r>
            <a:r>
              <a:rPr lang="en-US" sz="1900" dirty="0" smtClean="0"/>
              <a:t>While </a:t>
            </a:r>
            <a:br>
              <a:rPr lang="en-US" sz="1900" dirty="0" smtClean="0"/>
            </a:br>
            <a:r>
              <a:rPr lang="en-US" sz="1900" dirty="0" smtClean="0"/>
              <a:t>this </a:t>
            </a:r>
            <a:r>
              <a:rPr lang="en-US" sz="1900" dirty="0"/>
              <a:t>happens, blood is </a:t>
            </a:r>
            <a:r>
              <a:rPr lang="en-US" sz="1900" dirty="0" smtClean="0"/>
              <a:t>pumped </a:t>
            </a:r>
            <a:br>
              <a:rPr lang="en-US" sz="1900" dirty="0" smtClean="0"/>
            </a:br>
            <a:r>
              <a:rPr lang="en-US" sz="1900" dirty="0" smtClean="0"/>
              <a:t>through </a:t>
            </a:r>
            <a:r>
              <a:rPr lang="en-US" sz="1900" dirty="0"/>
              <a:t>a heart-lung </a:t>
            </a:r>
            <a:r>
              <a:rPr lang="en-US" sz="1900" dirty="0" smtClean="0"/>
              <a:t>machine </a:t>
            </a:r>
            <a:r>
              <a:rPr lang="en-US" sz="1900" dirty="0"/>
              <a:t>that </a:t>
            </a:r>
            <a:r>
              <a:rPr lang="en-US" sz="1900" dirty="0" smtClean="0"/>
              <a:t/>
            </a:r>
            <a:br>
              <a:rPr lang="en-US" sz="1900" dirty="0" smtClean="0"/>
            </a:br>
            <a:r>
              <a:rPr lang="en-US" sz="1900" dirty="0" smtClean="0"/>
              <a:t>oxygenates </a:t>
            </a:r>
            <a:r>
              <a:rPr lang="en-US" sz="1900" dirty="0"/>
              <a:t>the </a:t>
            </a:r>
            <a:r>
              <a:rPr lang="en-US" sz="1900" dirty="0" smtClean="0"/>
              <a:t>blood.</a:t>
            </a:r>
            <a:br>
              <a:rPr lang="en-US" sz="1900" dirty="0" smtClean="0"/>
            </a:br>
            <a:r>
              <a:rPr lang="en-US" sz="1900" dirty="0" smtClean="0"/>
              <a:t>The </a:t>
            </a:r>
            <a:r>
              <a:rPr lang="en-US" sz="1900" dirty="0"/>
              <a:t>diagram below shows a </a:t>
            </a:r>
            <a:r>
              <a:rPr lang="en-US" sz="1900" dirty="0" smtClean="0"/>
              <a:t/>
            </a:r>
            <a:br>
              <a:rPr lang="en-US" sz="1900" dirty="0" smtClean="0"/>
            </a:br>
            <a:r>
              <a:rPr lang="en-US" sz="1900" dirty="0" smtClean="0"/>
              <a:t>heart-lung </a:t>
            </a:r>
            <a:r>
              <a:rPr lang="en-US" sz="1900" dirty="0"/>
              <a:t>machine in use</a:t>
            </a:r>
            <a:r>
              <a:rPr lang="en-US" sz="1900" dirty="0" smtClean="0"/>
              <a:t>.</a:t>
            </a:r>
            <a:br>
              <a:rPr lang="en-US" sz="1900" dirty="0" smtClean="0"/>
            </a:br>
            <a:endParaRPr lang="en-US" sz="1900" dirty="0" smtClean="0"/>
          </a:p>
          <a:p>
            <a:pPr marL="457200" indent="-457200">
              <a:buClr>
                <a:srgbClr val="0070C0"/>
              </a:buClr>
              <a:buFont typeface="+mj-lt"/>
              <a:buAutoNum type="alphaLcPeriod"/>
              <a:tabLst>
                <a:tab pos="812800" algn="l"/>
                <a:tab pos="8528050" algn="r"/>
              </a:tabLst>
            </a:pPr>
            <a:r>
              <a:rPr lang="en-US" sz="1900" dirty="0" smtClean="0"/>
              <a:t>Name the structures labelled A to D. [4]</a:t>
            </a:r>
          </a:p>
          <a:p>
            <a:pPr marL="457200" indent="-457200">
              <a:buClr>
                <a:srgbClr val="0070C0"/>
              </a:buClr>
              <a:buFont typeface="+mj-lt"/>
              <a:buAutoNum type="alphaLcPeriod"/>
              <a:tabLst>
                <a:tab pos="812800" algn="l"/>
                <a:tab pos="8528050" algn="r"/>
              </a:tabLst>
            </a:pPr>
            <a:r>
              <a:rPr lang="en-US" sz="1900" dirty="0" smtClean="0"/>
              <a:t>Name </a:t>
            </a:r>
            <a:r>
              <a:rPr lang="en-US" sz="1900" dirty="0"/>
              <a:t>the blood vessels E and F</a:t>
            </a:r>
            <a:r>
              <a:rPr lang="en-US" sz="1900" dirty="0" smtClean="0"/>
              <a:t>.	[2]</a:t>
            </a:r>
            <a:endParaRPr lang="en-US" sz="1900" dirty="0"/>
          </a:p>
          <a:p>
            <a:pPr marL="457200" indent="-457200">
              <a:buClr>
                <a:srgbClr val="0070C0"/>
              </a:buClr>
              <a:buFont typeface="+mj-lt"/>
              <a:buAutoNum type="alphaLcPeriod"/>
              <a:tabLst>
                <a:tab pos="812800" algn="l"/>
                <a:tab pos="8528050" algn="r"/>
              </a:tabLst>
            </a:pPr>
            <a:r>
              <a:rPr lang="en-US" sz="1900" dirty="0" smtClean="0"/>
              <a:t>The </a:t>
            </a:r>
            <a:r>
              <a:rPr lang="en-US" sz="1900" dirty="0"/>
              <a:t>heart-lung machine is used so that surgeons can operate on the arteries supplying heart muscle. These arteries may be diseased. Name these arteries and explain how they may become diseased</a:t>
            </a:r>
            <a:r>
              <a:rPr lang="en-US" sz="1900" dirty="0" smtClean="0"/>
              <a:t>.	[3]</a:t>
            </a:r>
            <a:endParaRPr lang="en-US" sz="1900" dirty="0"/>
          </a:p>
          <a:p>
            <a:pPr marL="457200" indent="-457200">
              <a:buClr>
                <a:srgbClr val="0070C0"/>
              </a:buClr>
              <a:buFont typeface="+mj-lt"/>
              <a:buAutoNum type="alphaLcPeriod"/>
              <a:tabLst>
                <a:tab pos="812800" algn="l"/>
                <a:tab pos="8528050" algn="r"/>
              </a:tabLst>
            </a:pPr>
            <a:r>
              <a:rPr lang="en-US" sz="1900" dirty="0" smtClean="0"/>
              <a:t>Suggest </a:t>
            </a:r>
            <a:r>
              <a:rPr lang="en-US" sz="1900" dirty="0"/>
              <a:t>why a patient is put on a heart-lung machine during such an operation</a:t>
            </a:r>
            <a:r>
              <a:rPr lang="en-US" sz="1900" dirty="0" smtClean="0"/>
              <a:t>.	[2]</a:t>
            </a:r>
            <a:endParaRPr lang="en-US" sz="1900" dirty="0"/>
          </a:p>
          <a:p>
            <a:pPr>
              <a:buClr>
                <a:srgbClr val="0070C0"/>
              </a:buClr>
              <a:tabLst>
                <a:tab pos="812800" algn="l"/>
                <a:tab pos="8528050" algn="r"/>
              </a:tabLst>
            </a:pPr>
            <a:r>
              <a:rPr lang="en-US" sz="1900" dirty="0"/>
              <a:t>Humans have a double circulation system. There is a low pressure circulation and a high pressure circulation.</a:t>
            </a:r>
          </a:p>
          <a:p>
            <a:pPr marL="457200" indent="-457200">
              <a:buClr>
                <a:srgbClr val="0070C0"/>
              </a:buClr>
              <a:buFont typeface="+mj-lt"/>
              <a:buAutoNum type="alphaLcPeriod" startAt="5"/>
              <a:tabLst>
                <a:tab pos="812800" algn="l"/>
                <a:tab pos="8528050" algn="r"/>
              </a:tabLst>
            </a:pPr>
            <a:r>
              <a:rPr lang="en-US" sz="1900" dirty="0" smtClean="0"/>
              <a:t>Explain </a:t>
            </a:r>
            <a:r>
              <a:rPr lang="en-US" sz="1900" dirty="0"/>
              <a:t>how the structure of the heart enables it to pump blood into two circulations at different pressures</a:t>
            </a:r>
            <a:r>
              <a:rPr lang="en-US" sz="1900" dirty="0" smtClean="0"/>
              <a:t>.	[4]</a:t>
            </a:r>
            <a:endParaRPr lang="en-US" sz="1900" dirty="0"/>
          </a:p>
        </p:txBody>
      </p:sp>
      <p:sp>
        <p:nvSpPr>
          <p:cNvPr id="26" name="TextBox 25">
            <a:hlinkClick r:id="rId3" action="ppaction://hlinkfile"/>
          </p:cNvPr>
          <p:cNvSpPr txBox="1"/>
          <p:nvPr/>
        </p:nvSpPr>
        <p:spPr>
          <a:xfrm>
            <a:off x="8325317" y="5661248"/>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
        <p:nvSpPr>
          <p:cNvPr id="11" name="Round Same Side Corner Rectangle 10">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126</a:t>
            </a:r>
            <a:endParaRPr lang="en-GB" sz="120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4">
            <a:lum bright="-47000" contrast="75000"/>
          </a:blip>
          <a:stretch>
            <a:fillRect/>
          </a:stretch>
        </p:blipFill>
        <p:spPr>
          <a:xfrm>
            <a:off x="4925759" y="1179892"/>
            <a:ext cx="3865225" cy="2537140"/>
          </a:xfrm>
          <a:prstGeom prst="rect">
            <a:avLst/>
          </a:prstGeom>
        </p:spPr>
      </p:pic>
      <p:sp>
        <p:nvSpPr>
          <p:cNvPr id="25" name="Oval 24"/>
          <p:cNvSpPr/>
          <p:nvPr/>
        </p:nvSpPr>
        <p:spPr>
          <a:xfrm rot="1078849">
            <a:off x="8538956" y="902204"/>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32445897"/>
      </p:ext>
    </p:extLst>
  </p:cSld>
  <p:clrMapOvr>
    <a:masterClrMapping/>
  </p:clrMapOvr>
  <p:transition advClick="0"/>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3600" dirty="0" smtClean="0"/>
              <a:t>9.1 – Workbook Questions</a:t>
            </a:r>
            <a:endParaRPr lang="en-GB" sz="3600" b="1" dirty="0" smtClean="0"/>
          </a:p>
        </p:txBody>
      </p:sp>
      <p:sp>
        <p:nvSpPr>
          <p:cNvPr id="6" name="Rectangle 33"/>
          <p:cNvSpPr/>
          <p:nvPr/>
        </p:nvSpPr>
        <p:spPr>
          <a:xfrm>
            <a:off x="179512" y="1131713"/>
            <a:ext cx="8712968" cy="5466112"/>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39738" indent="-439738">
              <a:buClr>
                <a:srgbClr val="C00000"/>
              </a:buClr>
              <a:buFont typeface="+mj-lt"/>
              <a:buAutoNum type="arabicPeriod"/>
              <a:tabLst>
                <a:tab pos="809625" algn="l"/>
                <a:tab pos="1073150" algn="l"/>
                <a:tab pos="8435975" algn="r"/>
              </a:tabLst>
            </a:pPr>
            <a:r>
              <a:rPr lang="en-US" sz="1950" dirty="0"/>
              <a:t>This table shows part of a chart that doctors use to predict the likelihood of someone having a heart </a:t>
            </a:r>
            <a:r>
              <a:rPr lang="en-US" sz="1950" dirty="0" smtClean="0"/>
              <a:t>attack. </a:t>
            </a:r>
            <a:br>
              <a:rPr lang="en-US" sz="1950" dirty="0" smtClean="0"/>
            </a:br>
            <a:r>
              <a:rPr lang="en-US" sz="1950" dirty="0" smtClean="0"/>
              <a:t>Diabetes </a:t>
            </a:r>
            <a:r>
              <a:rPr lang="en-US" sz="1950" dirty="0"/>
              <a:t>is an illness caused by a faulty mechanism for regulating the concentration of glucose in the blood. It can be </a:t>
            </a:r>
            <a:r>
              <a:rPr lang="en-US" sz="1950" dirty="0" smtClean="0"/>
              <a:t>controlled</a:t>
            </a:r>
            <a:r>
              <a:rPr lang="en-US" sz="1950" dirty="0"/>
              <a:t>, but not cured.</a:t>
            </a:r>
            <a:br>
              <a:rPr lang="en-US" sz="1950" dirty="0"/>
            </a:br>
            <a:r>
              <a:rPr lang="en-US" sz="1950" dirty="0"/>
              <a:t/>
            </a:r>
            <a:br>
              <a:rPr lang="en-US" sz="1950" dirty="0"/>
            </a:br>
            <a:r>
              <a:rPr lang="en-US" sz="1950" dirty="0"/>
              <a:t/>
            </a:r>
            <a:br>
              <a:rPr lang="en-US" sz="1950" dirty="0"/>
            </a:br>
            <a:r>
              <a:rPr lang="en-US" sz="1950" dirty="0"/>
              <a:t/>
            </a:r>
            <a:br>
              <a:rPr lang="en-US" sz="1950" dirty="0"/>
            </a:br>
            <a:r>
              <a:rPr lang="en-US" sz="1950" dirty="0"/>
              <a:t/>
            </a:r>
            <a:br>
              <a:rPr lang="en-US" sz="1950" dirty="0"/>
            </a:br>
            <a:r>
              <a:rPr lang="en-US" sz="1950" dirty="0" smtClean="0"/>
              <a:t/>
            </a:r>
            <a:br>
              <a:rPr lang="en-US" sz="1950" dirty="0" smtClean="0"/>
            </a:br>
            <a:r>
              <a:rPr lang="en-US" sz="1950" dirty="0" smtClean="0"/>
              <a:t/>
            </a:r>
            <a:br>
              <a:rPr lang="en-US" sz="1950" dirty="0" smtClean="0"/>
            </a:br>
            <a:r>
              <a:rPr lang="en-US" sz="1950" dirty="0"/>
              <a:t/>
            </a:r>
            <a:br>
              <a:rPr lang="en-US" sz="1950" dirty="0"/>
            </a:br>
            <a:endParaRPr lang="en-US" sz="1950" dirty="0" smtClean="0"/>
          </a:p>
          <a:p>
            <a:pPr marL="342900" indent="-342900">
              <a:buClr>
                <a:srgbClr val="C00000"/>
              </a:buClr>
              <a:buFont typeface="+mj-lt"/>
              <a:buAutoNum type="alphaLcPeriod"/>
              <a:tabLst>
                <a:tab pos="809625" algn="l"/>
                <a:tab pos="1073150" algn="l"/>
                <a:tab pos="8435975" algn="r"/>
              </a:tabLst>
            </a:pPr>
            <a:r>
              <a:rPr lang="en-US" sz="1950" dirty="0" smtClean="0"/>
              <a:t>Imagine </a:t>
            </a:r>
            <a:r>
              <a:rPr lang="en-US" sz="1950" dirty="0"/>
              <a:t>that you are a doctor. A woman patient is 54 years old. She has diabetes and she smokes. What will you tell her about her chance of having a heart attack within the next five </a:t>
            </a:r>
            <a:r>
              <a:rPr lang="en-US" sz="1950" dirty="0" smtClean="0"/>
              <a:t>years?</a:t>
            </a:r>
          </a:p>
          <a:p>
            <a:pPr marL="342900" indent="-342900">
              <a:buClr>
                <a:srgbClr val="C00000"/>
              </a:buClr>
              <a:buFont typeface="+mj-lt"/>
              <a:buAutoNum type="alphaLcPeriod"/>
              <a:tabLst>
                <a:tab pos="809625" algn="l"/>
                <a:tab pos="1073150" algn="l"/>
                <a:tab pos="8435975" algn="r"/>
              </a:tabLst>
            </a:pPr>
            <a:r>
              <a:rPr lang="en-US" sz="1950" dirty="0" smtClean="0"/>
              <a:t>What </a:t>
            </a:r>
            <a:r>
              <a:rPr lang="en-US" sz="1950" dirty="0"/>
              <a:t>will you tell her she should do to reduce her chances of having a </a:t>
            </a:r>
            <a:r>
              <a:rPr lang="en-US" sz="1950" dirty="0" smtClean="0"/>
              <a:t/>
            </a:r>
            <a:br>
              <a:rPr lang="en-US" sz="1950" dirty="0" smtClean="0"/>
            </a:br>
            <a:r>
              <a:rPr lang="en-US" sz="1950" dirty="0" smtClean="0"/>
              <a:t>heart </a:t>
            </a:r>
            <a:r>
              <a:rPr lang="en-US" sz="1950" dirty="0"/>
              <a:t>attack? How will you use the chart to explain this to her</a:t>
            </a:r>
            <a:r>
              <a:rPr lang="en-US" sz="1950" dirty="0" smtClean="0"/>
              <a:t>?</a:t>
            </a:r>
          </a:p>
          <a:p>
            <a:pPr marL="342900" indent="-342900">
              <a:buClr>
                <a:srgbClr val="C00000"/>
              </a:buClr>
              <a:buFont typeface="+mj-lt"/>
              <a:buAutoNum type="alphaLcPeriod"/>
              <a:tabLst>
                <a:tab pos="809625" algn="l"/>
                <a:tab pos="1073150" algn="l"/>
                <a:tab pos="8435975" algn="r"/>
              </a:tabLst>
            </a:pPr>
            <a:r>
              <a:rPr lang="en-US" sz="1950" dirty="0" smtClean="0"/>
              <a:t>Suggest </a:t>
            </a:r>
            <a:r>
              <a:rPr lang="en-US" sz="1950" dirty="0"/>
              <a:t>how the figures used in this chart have been determined.</a:t>
            </a:r>
          </a:p>
        </p:txBody>
      </p:sp>
      <p:sp>
        <p:nvSpPr>
          <p:cNvPr id="5" name="Round Same Side Corner Rectangle 4">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61</a:t>
            </a:r>
            <a:endParaRPr lang="en-GB" sz="1200" b="1" dirty="0">
              <a:latin typeface="Arial" panose="020B0604020202020204" pitchFamily="34" charset="0"/>
              <a:cs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512433689"/>
              </p:ext>
            </p:extLst>
          </p:nvPr>
        </p:nvGraphicFramePr>
        <p:xfrm>
          <a:off x="284185" y="2443336"/>
          <a:ext cx="8464275" cy="2209800"/>
        </p:xfrm>
        <a:graphic>
          <a:graphicData uri="http://schemas.openxmlformats.org/drawingml/2006/table">
            <a:tbl>
              <a:tblPr firstRow="1" bandRow="1">
                <a:tableStyleId>{5C22544A-7EE6-4342-B048-85BDC9FD1C3A}</a:tableStyleId>
              </a:tblPr>
              <a:tblGrid>
                <a:gridCol w="940475"/>
                <a:gridCol w="940475"/>
                <a:gridCol w="940475"/>
                <a:gridCol w="940475"/>
                <a:gridCol w="940475"/>
                <a:gridCol w="940475"/>
                <a:gridCol w="940475"/>
                <a:gridCol w="940475"/>
                <a:gridCol w="940475"/>
              </a:tblGrid>
              <a:tr h="370840">
                <a:tc>
                  <a:txBody>
                    <a:bodyPr/>
                    <a:lstStyle/>
                    <a:p>
                      <a:endParaRPr lang="en-GB" sz="1500" dirty="0">
                        <a:latin typeface="Arial" panose="020B0604020202020204" pitchFamily="34" charset="0"/>
                        <a:cs typeface="Arial" panose="020B0604020202020204" pitchFamily="34" charset="0"/>
                      </a:endParaRPr>
                    </a:p>
                  </a:txBody>
                  <a:tcPr>
                    <a:lnL w="12700" cmpd="sng">
                      <a:noFill/>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gridSpan="8">
                  <a:txBody>
                    <a:bodyPr/>
                    <a:lstStyle/>
                    <a:p>
                      <a:r>
                        <a:rPr lang="en-US" sz="1500" dirty="0" smtClean="0">
                          <a:latin typeface="Arial" panose="020B0604020202020204" pitchFamily="34" charset="0"/>
                          <a:cs typeface="Arial" panose="020B0604020202020204" pitchFamily="34" charset="0"/>
                        </a:rPr>
                        <a:t>Percentage of women who are expected to have a heart attack within five years</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endParaRPr lang="en-GB" sz="1500" dirty="0">
                        <a:latin typeface="Arial" panose="020B0604020202020204" pitchFamily="34" charset="0"/>
                        <a:cs typeface="Arial" panose="020B0604020202020204" pitchFamily="34" charset="0"/>
                      </a:endParaRPr>
                    </a:p>
                  </a:txBody>
                  <a:tcPr>
                    <a:lnL w="12700" cmpd="sng">
                      <a:noFill/>
                    </a:lnL>
                    <a:lnR w="12700" cap="flat" cmpd="sng" algn="ctr">
                      <a:solidFill>
                        <a:schemeClr val="tx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c gridSpan="2">
                  <a:txBody>
                    <a:bodyPr/>
                    <a:lstStyle/>
                    <a:p>
                      <a:r>
                        <a:rPr lang="en-IE" sz="1500" dirty="0" smtClean="0">
                          <a:latin typeface="Arial" panose="020B0604020202020204" pitchFamily="34" charset="0"/>
                          <a:cs typeface="Arial" panose="020B0604020202020204" pitchFamily="34" charset="0"/>
                        </a:rPr>
                        <a:t>Age 40</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r>
                        <a:rPr lang="en-IE" sz="1500" dirty="0" smtClean="0">
                          <a:latin typeface="Arial" panose="020B0604020202020204" pitchFamily="34" charset="0"/>
                          <a:cs typeface="Arial" panose="020B0604020202020204" pitchFamily="34" charset="0"/>
                        </a:rPr>
                        <a:t>Age 50</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r>
                        <a:rPr lang="en-IE" sz="1500" dirty="0" smtClean="0">
                          <a:latin typeface="Arial" panose="020B0604020202020204" pitchFamily="34" charset="0"/>
                          <a:cs typeface="Arial" panose="020B0604020202020204" pitchFamily="34" charset="0"/>
                        </a:rPr>
                        <a:t>Age 60</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r>
                        <a:rPr lang="en-IE" sz="1500" dirty="0" smtClean="0">
                          <a:latin typeface="Arial" panose="020B0604020202020204" pitchFamily="34" charset="0"/>
                          <a:cs typeface="Arial" panose="020B0604020202020204" pitchFamily="34" charset="0"/>
                        </a:rPr>
                        <a:t>Age 70</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endParaRPr lang="en-GB" sz="1500" dirty="0">
                        <a:latin typeface="Arial" panose="020B0604020202020204" pitchFamily="34" charset="0"/>
                        <a:cs typeface="Arial" panose="020B0604020202020204" pitchFamily="34" charset="0"/>
                      </a:endParaRPr>
                    </a:p>
                  </a:txBody>
                  <a:tcP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E" sz="1500" dirty="0" smtClean="0">
                          <a:latin typeface="Arial" panose="020B0604020202020204" pitchFamily="34" charset="0"/>
                          <a:cs typeface="Arial" panose="020B0604020202020204" pitchFamily="34" charset="0"/>
                        </a:rPr>
                        <a:t>No Diabetes</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E" sz="1500" dirty="0" smtClean="0">
                          <a:latin typeface="Arial" panose="020B0604020202020204" pitchFamily="34" charset="0"/>
                          <a:cs typeface="Arial" panose="020B0604020202020204" pitchFamily="34" charset="0"/>
                        </a:rPr>
                        <a:t>With Diabetes</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E" sz="1500" dirty="0" smtClean="0">
                          <a:latin typeface="Arial" panose="020B0604020202020204" pitchFamily="34" charset="0"/>
                          <a:cs typeface="Arial" panose="020B0604020202020204" pitchFamily="34" charset="0"/>
                        </a:rPr>
                        <a:t>No Diabetes</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E" sz="1500" dirty="0" smtClean="0">
                          <a:latin typeface="Arial" panose="020B0604020202020204" pitchFamily="34" charset="0"/>
                          <a:cs typeface="Arial" panose="020B0604020202020204" pitchFamily="34" charset="0"/>
                        </a:rPr>
                        <a:t>With Diabetes</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E" sz="1500" dirty="0" smtClean="0">
                          <a:latin typeface="Arial" panose="020B0604020202020204" pitchFamily="34" charset="0"/>
                          <a:cs typeface="Arial" panose="020B0604020202020204" pitchFamily="34" charset="0"/>
                        </a:rPr>
                        <a:t>No Diabetes</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E" sz="1500" dirty="0" smtClean="0">
                          <a:latin typeface="Arial" panose="020B0604020202020204" pitchFamily="34" charset="0"/>
                          <a:cs typeface="Arial" panose="020B0604020202020204" pitchFamily="34" charset="0"/>
                        </a:rPr>
                        <a:t>With Diabetes</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E" sz="1500" dirty="0" smtClean="0">
                          <a:latin typeface="Arial" panose="020B0604020202020204" pitchFamily="34" charset="0"/>
                          <a:cs typeface="Arial" panose="020B0604020202020204" pitchFamily="34" charset="0"/>
                        </a:rPr>
                        <a:t>No Diabetes</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E" sz="1500" dirty="0" smtClean="0">
                          <a:latin typeface="Arial" panose="020B0604020202020204" pitchFamily="34" charset="0"/>
                          <a:cs typeface="Arial" panose="020B0604020202020204" pitchFamily="34" charset="0"/>
                        </a:rPr>
                        <a:t>With Diabetes</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99648">
                <a:tc>
                  <a:txBody>
                    <a:bodyPr/>
                    <a:lstStyle/>
                    <a:p>
                      <a:r>
                        <a:rPr lang="en-IE" sz="1500" dirty="0" smtClean="0">
                          <a:latin typeface="Arial" panose="020B0604020202020204" pitchFamily="34" charset="0"/>
                          <a:cs typeface="Arial" panose="020B0604020202020204" pitchFamily="34" charset="0"/>
                        </a:rPr>
                        <a:t>Non-smokers</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1</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3</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3</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7</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5</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12</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7</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23</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IE" sz="1500" dirty="0" smtClean="0">
                          <a:latin typeface="Arial" panose="020B0604020202020204" pitchFamily="34" charset="0"/>
                          <a:cs typeface="Arial" panose="020B0604020202020204" pitchFamily="34" charset="0"/>
                        </a:rPr>
                        <a:t>Smokers</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4</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7</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6</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13</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12</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22</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15</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33</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877317740"/>
      </p:ext>
    </p:extLst>
  </p:cSld>
  <p:clrMapOvr>
    <a:masterClrMapping/>
  </p:clrMapOvr>
  <p:transition advClick="0"/>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3000" dirty="0" smtClean="0"/>
              <a:t>9.2 – Workbook Exercise – The heart in a </a:t>
            </a:r>
            <a:r>
              <a:rPr lang="en-IE" sz="3000" dirty="0" err="1" smtClean="0"/>
              <a:t>Fetus</a:t>
            </a:r>
            <a:endParaRPr lang="en-GB" sz="3000" b="1" dirty="0" smtClean="0"/>
          </a:p>
        </p:txBody>
      </p:sp>
      <p:sp>
        <p:nvSpPr>
          <p:cNvPr id="6" name="Rectangle 33"/>
          <p:cNvSpPr/>
          <p:nvPr/>
        </p:nvSpPr>
        <p:spPr>
          <a:xfrm>
            <a:off x="179512" y="1131713"/>
            <a:ext cx="8712968" cy="5539978"/>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39738" indent="-439738">
              <a:buClr>
                <a:srgbClr val="C00000"/>
              </a:buClr>
              <a:buFont typeface="+mj-lt"/>
              <a:buAutoNum type="arabicPeriod"/>
              <a:tabLst>
                <a:tab pos="809625" algn="l"/>
                <a:tab pos="1073150" algn="l"/>
                <a:tab pos="8435975" algn="r"/>
              </a:tabLst>
            </a:pPr>
            <a:endParaRPr lang="en-US" sz="1900" dirty="0" smtClean="0"/>
          </a:p>
          <a:p>
            <a:pPr marL="439738" indent="-439738">
              <a:buClr>
                <a:srgbClr val="C00000"/>
              </a:buClr>
              <a:buFont typeface="+mj-lt"/>
              <a:buAutoNum type="arabicPeriod"/>
              <a:tabLst>
                <a:tab pos="809625" algn="l"/>
                <a:tab pos="1073150" algn="l"/>
                <a:tab pos="8435975" algn="r"/>
              </a:tabLst>
            </a:pPr>
            <a:endParaRPr lang="en-US" sz="1900" dirty="0"/>
          </a:p>
          <a:p>
            <a:pPr marL="439738" indent="-439738">
              <a:buClr>
                <a:srgbClr val="C00000"/>
              </a:buClr>
              <a:buFont typeface="+mj-lt"/>
              <a:buAutoNum type="arabicPeriod"/>
              <a:tabLst>
                <a:tab pos="809625" algn="l"/>
                <a:tab pos="1073150" algn="l"/>
                <a:tab pos="8435975" algn="r"/>
              </a:tabLst>
            </a:pPr>
            <a:endParaRPr lang="en-US" sz="1900" dirty="0" smtClean="0"/>
          </a:p>
          <a:p>
            <a:pPr marL="439738" indent="-439738">
              <a:buClr>
                <a:srgbClr val="C00000"/>
              </a:buClr>
              <a:buFont typeface="+mj-lt"/>
              <a:buAutoNum type="arabicPeriod"/>
              <a:tabLst>
                <a:tab pos="809625" algn="l"/>
                <a:tab pos="1073150" algn="l"/>
                <a:tab pos="8435975" algn="r"/>
              </a:tabLst>
            </a:pPr>
            <a:endParaRPr lang="en-US" sz="1200" dirty="0" smtClean="0"/>
          </a:p>
          <a:p>
            <a:pPr>
              <a:buClr>
                <a:srgbClr val="C00000"/>
              </a:buClr>
              <a:tabLst>
                <a:tab pos="809625" algn="l"/>
                <a:tab pos="1073150" algn="l"/>
                <a:tab pos="8435975" algn="r"/>
              </a:tabLst>
            </a:pPr>
            <a:r>
              <a:rPr lang="en-US" sz="1900" dirty="0" smtClean="0"/>
              <a:t>The </a:t>
            </a:r>
            <a:r>
              <a:rPr lang="en-US" sz="1900" dirty="0"/>
              <a:t>diagram shows the heart of a fetus (a baby developing </a:t>
            </a:r>
            <a:r>
              <a:rPr lang="en-US" sz="1900" dirty="0" smtClean="0"/>
              <a:t/>
            </a:r>
            <a:br>
              <a:rPr lang="en-US" sz="1900" dirty="0" smtClean="0"/>
            </a:br>
            <a:r>
              <a:rPr lang="en-US" sz="1900" dirty="0" smtClean="0"/>
              <a:t>in its </a:t>
            </a:r>
            <a:r>
              <a:rPr lang="en-US" sz="1900" dirty="0"/>
              <a:t>mothers uterus</a:t>
            </a:r>
            <a:r>
              <a:rPr lang="en-US" sz="1900" dirty="0" smtClean="0"/>
              <a:t>). In </a:t>
            </a:r>
            <a:r>
              <a:rPr lang="en-US" sz="1900" dirty="0"/>
              <a:t>a fetus, the lungs do not work. The </a:t>
            </a:r>
            <a:r>
              <a:rPr lang="en-US" sz="1900" dirty="0" smtClean="0"/>
              <a:t/>
            </a:r>
            <a:br>
              <a:rPr lang="en-US" sz="1900" dirty="0" smtClean="0"/>
            </a:br>
            <a:r>
              <a:rPr lang="en-US" sz="1900" dirty="0" smtClean="0"/>
              <a:t>fetus gets </a:t>
            </a:r>
            <a:r>
              <a:rPr lang="en-US" sz="1900" dirty="0"/>
              <a:t>its oxygen from the mother, to whom it is </a:t>
            </a:r>
            <a:r>
              <a:rPr lang="en-US" sz="1900" dirty="0" smtClean="0"/>
              <a:t/>
            </a:r>
            <a:br>
              <a:rPr lang="en-US" sz="1900" dirty="0" smtClean="0"/>
            </a:br>
            <a:r>
              <a:rPr lang="en-US" sz="1900" dirty="0" smtClean="0"/>
              <a:t>connected </a:t>
            </a:r>
            <a:r>
              <a:rPr lang="en-US" sz="1900" dirty="0"/>
              <a:t>by </a:t>
            </a:r>
            <a:r>
              <a:rPr lang="en-US" sz="1900" dirty="0" smtClean="0"/>
              <a:t>the </a:t>
            </a:r>
            <a:r>
              <a:rPr lang="en-US" sz="1900" dirty="0"/>
              <a:t>umbilical cord. This cord contains a vein, </a:t>
            </a:r>
            <a:r>
              <a:rPr lang="en-US" sz="1900" dirty="0" smtClean="0"/>
              <a:t/>
            </a:r>
            <a:br>
              <a:rPr lang="en-US" sz="1900" dirty="0" smtClean="0"/>
            </a:br>
            <a:r>
              <a:rPr lang="en-US" sz="1900" dirty="0" smtClean="0"/>
              <a:t>which </a:t>
            </a:r>
            <a:r>
              <a:rPr lang="en-US" sz="1900" dirty="0"/>
              <a:t>carries the </a:t>
            </a:r>
            <a:r>
              <a:rPr lang="en-US" sz="1900" dirty="0" smtClean="0"/>
              <a:t>oxygenated </a:t>
            </a:r>
            <a:r>
              <a:rPr lang="en-US" sz="1900" dirty="0"/>
              <a:t>blood to the fetus’s vena cava</a:t>
            </a:r>
            <a:r>
              <a:rPr lang="en-US" sz="1900" dirty="0" smtClean="0"/>
              <a:t>.</a:t>
            </a:r>
          </a:p>
          <a:p>
            <a:pPr marL="352425" indent="-352425">
              <a:buClr>
                <a:srgbClr val="C00000"/>
              </a:buClr>
              <a:buFont typeface="+mj-lt"/>
              <a:buAutoNum type="alphaLcPeriod"/>
              <a:tabLst>
                <a:tab pos="809625" algn="l"/>
                <a:tab pos="1073150" algn="l"/>
                <a:tab pos="8435975" algn="r"/>
              </a:tabLst>
            </a:pPr>
            <a:r>
              <a:rPr lang="en-US" sz="1900" dirty="0" smtClean="0"/>
              <a:t>On </a:t>
            </a:r>
            <a:r>
              <a:rPr lang="en-US" sz="1900" dirty="0"/>
              <a:t>the diagram, write the letter O in the chamber of the </a:t>
            </a:r>
            <a:r>
              <a:rPr lang="en-US" sz="1900" dirty="0" smtClean="0"/>
              <a:t/>
            </a:r>
            <a:br>
              <a:rPr lang="en-US" sz="1900" dirty="0" smtClean="0"/>
            </a:br>
            <a:r>
              <a:rPr lang="en-US" sz="1900" dirty="0" smtClean="0"/>
              <a:t>heart </a:t>
            </a:r>
            <a:r>
              <a:rPr lang="en-US" sz="1900" dirty="0"/>
              <a:t>that first receives oxygenated blood in an adult </a:t>
            </a:r>
            <a:r>
              <a:rPr lang="en-US" sz="1900" dirty="0" smtClean="0"/>
              <a:t/>
            </a:r>
            <a:br>
              <a:rPr lang="en-US" sz="1900" dirty="0" smtClean="0"/>
            </a:br>
            <a:r>
              <a:rPr lang="en-US" sz="1900" dirty="0" smtClean="0"/>
              <a:t>person</a:t>
            </a:r>
            <a:r>
              <a:rPr lang="en-US" sz="1900" dirty="0"/>
              <a:t>.</a:t>
            </a:r>
          </a:p>
          <a:p>
            <a:pPr marL="352425" indent="-352425">
              <a:buClr>
                <a:srgbClr val="C00000"/>
              </a:buClr>
              <a:buFont typeface="+mj-lt"/>
              <a:buAutoNum type="alphaLcPeriod"/>
              <a:tabLst>
                <a:tab pos="809625" algn="l"/>
                <a:tab pos="1073150" algn="l"/>
                <a:tab pos="8435975" algn="r"/>
              </a:tabLst>
            </a:pPr>
            <a:r>
              <a:rPr lang="en-US" sz="1900" dirty="0" smtClean="0"/>
              <a:t>On </a:t>
            </a:r>
            <a:r>
              <a:rPr lang="en-US" sz="1900" dirty="0"/>
              <a:t>the diagram, write the letters OF in the chamber of </a:t>
            </a:r>
            <a:r>
              <a:rPr lang="en-US" sz="1900" dirty="0" smtClean="0"/>
              <a:t/>
            </a:r>
            <a:br>
              <a:rPr lang="en-US" sz="1900" dirty="0" smtClean="0"/>
            </a:br>
            <a:r>
              <a:rPr lang="en-US" sz="1900" dirty="0" smtClean="0"/>
              <a:t>the heart </a:t>
            </a:r>
            <a:r>
              <a:rPr lang="en-US" sz="1900" dirty="0"/>
              <a:t>that first receives oxygenated blood in a fetus.</a:t>
            </a:r>
          </a:p>
          <a:p>
            <a:pPr marL="352425" indent="-352425">
              <a:buClr>
                <a:srgbClr val="C00000"/>
              </a:buClr>
              <a:buFont typeface="+mj-lt"/>
              <a:buAutoNum type="alphaLcPeriod"/>
              <a:tabLst>
                <a:tab pos="809625" algn="l"/>
                <a:tab pos="1073150" algn="l"/>
                <a:tab pos="8435975" algn="r"/>
              </a:tabLst>
            </a:pPr>
            <a:r>
              <a:rPr lang="en-US" sz="1900" dirty="0" smtClean="0"/>
              <a:t>If </a:t>
            </a:r>
            <a:r>
              <a:rPr lang="en-US" sz="1900" dirty="0"/>
              <a:t>you look carefully at the diagram, you can see that there is a hole in the septum between the left and right atria. Suggest the function of this hole in the heart of a fetus.</a:t>
            </a:r>
          </a:p>
          <a:p>
            <a:pPr marL="352425" indent="-352425">
              <a:buClr>
                <a:srgbClr val="C00000"/>
              </a:buClr>
              <a:buFont typeface="+mj-lt"/>
              <a:buAutoNum type="alphaLcPeriod"/>
              <a:tabLst>
                <a:tab pos="809625" algn="l"/>
                <a:tab pos="1073150" algn="l"/>
                <a:tab pos="8435975" algn="r"/>
              </a:tabLst>
            </a:pPr>
            <a:r>
              <a:rPr lang="en-US" sz="1900" dirty="0" smtClean="0"/>
              <a:t>When </a:t>
            </a:r>
            <a:r>
              <a:rPr lang="en-US" sz="1900" dirty="0"/>
              <a:t>the baby is born, it takes its first breath. The hole in the </a:t>
            </a:r>
            <a:r>
              <a:rPr lang="en-US" sz="1900" dirty="0" smtClean="0"/>
              <a:t>septum</a:t>
            </a:r>
            <a:br>
              <a:rPr lang="en-US" sz="1900" dirty="0" smtClean="0"/>
            </a:br>
            <a:r>
              <a:rPr lang="en-US" sz="1900" dirty="0" smtClean="0"/>
              <a:t>of </a:t>
            </a:r>
            <a:r>
              <a:rPr lang="en-US" sz="1900" dirty="0"/>
              <a:t>the heart quickly closes. Explain why this is important.</a:t>
            </a:r>
          </a:p>
        </p:txBody>
      </p:sp>
      <p:sp>
        <p:nvSpPr>
          <p:cNvPr id="5" name="Round Same Side Corner Rectangle 4">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62</a:t>
            </a:r>
            <a:endParaRPr lang="en-GB" sz="1200" b="1" dirty="0">
              <a:latin typeface="Arial" panose="020B0604020202020204" pitchFamily="34" charset="0"/>
              <a:cs typeface="Arial" panose="020B0604020202020204" pitchFamily="34" charset="0"/>
            </a:endParaRPr>
          </a:p>
        </p:txBody>
      </p:sp>
      <p:sp>
        <p:nvSpPr>
          <p:cNvPr id="8" name="Rectangle 7"/>
          <p:cNvSpPr/>
          <p:nvPr/>
        </p:nvSpPr>
        <p:spPr>
          <a:xfrm>
            <a:off x="179512" y="1124744"/>
            <a:ext cx="8712968" cy="1015663"/>
          </a:xfrm>
          <a:prstGeom prst="rect">
            <a:avLst/>
          </a:prstGeom>
          <a:solidFill>
            <a:schemeClr val="tx2">
              <a:lumMod val="40000"/>
              <a:lumOff val="60000"/>
            </a:schemeClr>
          </a:solidFill>
          <a:ln w="57150">
            <a:solidFill>
              <a:srgbClr val="002060"/>
            </a:solidFill>
          </a:ln>
        </p:spPr>
        <p:txBody>
          <a:bodyPr wrap="square">
            <a:spAutoFit/>
          </a:bodyPr>
          <a:lstStyle/>
          <a:p>
            <a:pPr marL="342900" indent="-342900">
              <a:buClr>
                <a:srgbClr val="C00000"/>
              </a:buClr>
              <a:buSzPct val="80000"/>
              <a:buFont typeface="Arial" panose="020B0604020202020204" pitchFamily="34" charset="0"/>
              <a:buChar char="►"/>
              <a:tabLst>
                <a:tab pos="2420938" algn="l"/>
              </a:tabLst>
            </a:pPr>
            <a:r>
              <a:rPr lang="en-US" sz="2000" dirty="0" smtClean="0">
                <a:latin typeface="Arial" panose="020B0604020202020204" pitchFamily="34" charset="0"/>
                <a:cs typeface="Arial" panose="020B0604020202020204" pitchFamily="34" charset="0"/>
              </a:rPr>
              <a:t>This </a:t>
            </a:r>
            <a:r>
              <a:rPr lang="en-US" sz="2000" dirty="0">
                <a:latin typeface="Arial" panose="020B0604020202020204" pitchFamily="34" charset="0"/>
                <a:cs typeface="Arial" panose="020B0604020202020204" pitchFamily="34" charset="0"/>
              </a:rPr>
              <a:t>exercise will make you think hard about the double circulatory system of a human and how it works, </a:t>
            </a:r>
            <a:r>
              <a:rPr lang="en-US" sz="2000" dirty="0" smtClean="0">
                <a:latin typeface="Arial" panose="020B0604020202020204" pitchFamily="34" charset="0"/>
                <a:cs typeface="Arial" panose="020B0604020202020204" pitchFamily="34" charset="0"/>
              </a:rPr>
              <a:t>and use </a:t>
            </a:r>
            <a:r>
              <a:rPr lang="en-US" sz="2000" dirty="0">
                <a:latin typeface="Arial" panose="020B0604020202020204" pitchFamily="34" charset="0"/>
                <a:cs typeface="Arial" panose="020B0604020202020204" pitchFamily="34" charset="0"/>
              </a:rPr>
              <a:t>your previous knowledge to work out some likely explanations (A02).</a:t>
            </a:r>
          </a:p>
        </p:txBody>
      </p:sp>
      <p:pic>
        <p:nvPicPr>
          <p:cNvPr id="4" name="Picture 3"/>
          <p:cNvPicPr>
            <a:picLocks noChangeAspect="1"/>
          </p:cNvPicPr>
          <p:nvPr/>
        </p:nvPicPr>
        <p:blipFill>
          <a:blip r:embed="rId3">
            <a:lum bright="-47000" contrast="75000"/>
          </a:blip>
          <a:stretch>
            <a:fillRect/>
          </a:stretch>
        </p:blipFill>
        <p:spPr>
          <a:xfrm>
            <a:off x="6696000" y="2212415"/>
            <a:ext cx="2107021" cy="2659340"/>
          </a:xfrm>
          <a:prstGeom prst="rect">
            <a:avLst/>
          </a:prstGeom>
        </p:spPr>
      </p:pic>
    </p:spTree>
    <p:extLst>
      <p:ext uri="{BB962C8B-B14F-4D97-AF65-F5344CB8AC3E}">
        <p14:creationId xmlns:p14="http://schemas.microsoft.com/office/powerpoint/2010/main" val="2247250383"/>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2400" dirty="0"/>
              <a:t>1 </a:t>
            </a:r>
            <a:r>
              <a:rPr lang="en-US" sz="2400" dirty="0" smtClean="0"/>
              <a:t>- Characteristics </a:t>
            </a:r>
            <a:r>
              <a:rPr lang="en-US" sz="2400" dirty="0"/>
              <a:t>and classification of living organisms</a:t>
            </a:r>
          </a:p>
        </p:txBody>
      </p:sp>
      <p:sp>
        <p:nvSpPr>
          <p:cNvPr id="34" name="Rectangle 33"/>
          <p:cNvSpPr/>
          <p:nvPr/>
        </p:nvSpPr>
        <p:spPr>
          <a:xfrm>
            <a:off x="179512" y="1124744"/>
            <a:ext cx="8640961" cy="5847755"/>
          </a:xfrm>
          <a:prstGeom prst="rect">
            <a:avLst/>
          </a:prstGeom>
        </p:spPr>
        <p:txBody>
          <a:bodyPr wrap="square">
            <a:spAutoFit/>
          </a:bodyPr>
          <a:lstStyle/>
          <a:p>
            <a:pPr marL="627063" indent="-627063">
              <a:buClr>
                <a:srgbClr val="0070C0"/>
              </a:buClr>
              <a:buSzPct val="80000"/>
            </a:pPr>
            <a:r>
              <a:rPr lang="en-US" sz="3300" b="1" dirty="0" smtClean="0"/>
              <a:t>9.1 – Transport in Animals</a:t>
            </a:r>
          </a:p>
          <a:p>
            <a:pPr marL="627063" indent="-627063">
              <a:buClr>
                <a:srgbClr val="0070C0"/>
              </a:buClr>
              <a:buSzPct val="80000"/>
            </a:pPr>
            <a:r>
              <a:rPr lang="en-US" sz="3300" b="1" dirty="0" smtClean="0"/>
              <a:t>Core</a:t>
            </a:r>
          </a:p>
          <a:p>
            <a:pPr marL="627063" indent="-627063">
              <a:buClr>
                <a:srgbClr val="0070C0"/>
              </a:buClr>
              <a:buSzPct val="80000"/>
              <a:buFont typeface="Wingdings 3" panose="05040102010807070707" pitchFamily="18" charset="2"/>
              <a:buChar char=""/>
            </a:pPr>
            <a:r>
              <a:rPr lang="en-US" sz="3300" dirty="0"/>
              <a:t>Describe the circulatory system as a system </a:t>
            </a:r>
            <a:r>
              <a:rPr lang="en-US" sz="3300" dirty="0" smtClean="0"/>
              <a:t>of blood </a:t>
            </a:r>
            <a:r>
              <a:rPr lang="en-US" sz="3300" dirty="0"/>
              <a:t>vessels with a pump and valves to </a:t>
            </a:r>
            <a:r>
              <a:rPr lang="en-US" sz="3300" dirty="0" smtClean="0"/>
              <a:t>ensure one-way </a:t>
            </a:r>
            <a:r>
              <a:rPr lang="en-US" sz="3300" dirty="0"/>
              <a:t>flow of blood</a:t>
            </a:r>
            <a:endParaRPr lang="en-US" sz="3300" dirty="0" smtClean="0"/>
          </a:p>
          <a:p>
            <a:pPr marL="627063" indent="-627063">
              <a:buClr>
                <a:srgbClr val="0070C0"/>
              </a:buClr>
              <a:buSzPct val="80000"/>
            </a:pPr>
            <a:r>
              <a:rPr lang="en-US" sz="3300" b="1" dirty="0" smtClean="0"/>
              <a:t>Supplement</a:t>
            </a:r>
          </a:p>
          <a:p>
            <a:pPr marL="627063" indent="-627063">
              <a:buClr>
                <a:srgbClr val="0070C0"/>
              </a:buClr>
              <a:buSzPct val="80000"/>
              <a:buFont typeface="Wingdings 3" panose="05040102010807070707" pitchFamily="18" charset="2"/>
              <a:buChar char=""/>
            </a:pPr>
            <a:r>
              <a:rPr lang="en-US" sz="3300" dirty="0"/>
              <a:t>Describe the single circulation of a fish</a:t>
            </a:r>
          </a:p>
          <a:p>
            <a:pPr marL="627063" indent="-627063">
              <a:buClr>
                <a:srgbClr val="0070C0"/>
              </a:buClr>
              <a:buSzPct val="80000"/>
              <a:buFont typeface="Wingdings 3" panose="05040102010807070707" pitchFamily="18" charset="2"/>
              <a:buChar char=""/>
            </a:pPr>
            <a:r>
              <a:rPr lang="en-US" sz="3300" dirty="0" smtClean="0"/>
              <a:t>Describe </a:t>
            </a:r>
            <a:r>
              <a:rPr lang="en-US" sz="3300" dirty="0"/>
              <a:t>the double circulation of a mammal</a:t>
            </a:r>
          </a:p>
          <a:p>
            <a:pPr marL="627063" indent="-627063">
              <a:buClr>
                <a:srgbClr val="0070C0"/>
              </a:buClr>
              <a:buSzPct val="80000"/>
              <a:buFont typeface="Wingdings 3" panose="05040102010807070707" pitchFamily="18" charset="2"/>
              <a:buChar char=""/>
            </a:pPr>
            <a:r>
              <a:rPr lang="en-US" sz="3300" dirty="0" smtClean="0"/>
              <a:t>Explain </a:t>
            </a:r>
            <a:r>
              <a:rPr lang="en-US" sz="3300" dirty="0"/>
              <a:t>the advantages of a double </a:t>
            </a:r>
            <a:r>
              <a:rPr lang="en-US" sz="3300" dirty="0" smtClean="0"/>
              <a:t>circulation</a:t>
            </a:r>
          </a:p>
        </p:txBody>
      </p:sp>
    </p:spTree>
    <p:extLst>
      <p:ext uri="{BB962C8B-B14F-4D97-AF65-F5344CB8AC3E}">
        <p14:creationId xmlns:p14="http://schemas.microsoft.com/office/powerpoint/2010/main" val="1121945398"/>
      </p:ext>
    </p:extLst>
  </p:cSld>
  <p:clrMapOvr>
    <a:masterClrMapping/>
  </p:clrMapOvr>
  <p:transition advClick="0"/>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2200" dirty="0" smtClean="0"/>
              <a:t>9.3 – Workbook Exercise – </a:t>
            </a:r>
            <a:r>
              <a:rPr lang="en-US" sz="2200" dirty="0"/>
              <a:t>Double and </a:t>
            </a:r>
            <a:r>
              <a:rPr lang="en-US" sz="2200" dirty="0" smtClean="0"/>
              <a:t>Single Circulatory Systems</a:t>
            </a:r>
            <a:endParaRPr lang="en-GB" sz="2200" b="1" dirty="0" smtClean="0"/>
          </a:p>
        </p:txBody>
      </p:sp>
      <p:sp>
        <p:nvSpPr>
          <p:cNvPr id="6" name="Rectangle 33"/>
          <p:cNvSpPr/>
          <p:nvPr/>
        </p:nvSpPr>
        <p:spPr>
          <a:xfrm>
            <a:off x="179512" y="1124744"/>
            <a:ext cx="8712968" cy="5601533"/>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39738" indent="-439738">
              <a:buClr>
                <a:srgbClr val="C00000"/>
              </a:buClr>
              <a:buFont typeface="+mj-lt"/>
              <a:buAutoNum type="arabicPeriod"/>
              <a:tabLst>
                <a:tab pos="809625" algn="l"/>
                <a:tab pos="1073150" algn="l"/>
                <a:tab pos="8435975" algn="r"/>
              </a:tabLst>
            </a:pPr>
            <a:endParaRPr lang="en-US" sz="2200" dirty="0" smtClean="0"/>
          </a:p>
          <a:p>
            <a:pPr marL="439738" indent="-439738">
              <a:buClr>
                <a:srgbClr val="C00000"/>
              </a:buClr>
              <a:buFont typeface="+mj-lt"/>
              <a:buAutoNum type="arabicPeriod"/>
              <a:tabLst>
                <a:tab pos="809625" algn="l"/>
                <a:tab pos="1073150" algn="l"/>
                <a:tab pos="8435975" algn="r"/>
              </a:tabLst>
            </a:pPr>
            <a:endParaRPr lang="en-US" sz="2200" dirty="0"/>
          </a:p>
          <a:p>
            <a:pPr marL="439738" indent="-439738">
              <a:buClr>
                <a:srgbClr val="C00000"/>
              </a:buClr>
              <a:buFont typeface="+mj-lt"/>
              <a:buAutoNum type="arabicPeriod"/>
              <a:tabLst>
                <a:tab pos="809625" algn="l"/>
                <a:tab pos="1073150" algn="l"/>
                <a:tab pos="8435975" algn="r"/>
              </a:tabLst>
            </a:pPr>
            <a:endParaRPr lang="en-US" sz="2800" dirty="0" smtClean="0"/>
          </a:p>
          <a:p>
            <a:pPr marL="439738" indent="-439738">
              <a:buClr>
                <a:srgbClr val="C00000"/>
              </a:buClr>
              <a:buFont typeface="+mj-lt"/>
              <a:buAutoNum type="arabicPeriod"/>
              <a:tabLst>
                <a:tab pos="809625" algn="l"/>
                <a:tab pos="1073150" algn="l"/>
                <a:tab pos="8435975" algn="r"/>
              </a:tabLst>
            </a:pPr>
            <a:endParaRPr lang="en-US" sz="2200" dirty="0"/>
          </a:p>
          <a:p>
            <a:pPr marL="439738" indent="-439738">
              <a:buClr>
                <a:srgbClr val="C00000"/>
              </a:buClr>
              <a:buFont typeface="+mj-lt"/>
              <a:buAutoNum type="arabicPeriod"/>
              <a:tabLst>
                <a:tab pos="809625" algn="l"/>
                <a:tab pos="1073150" algn="l"/>
                <a:tab pos="8435975" algn="r"/>
              </a:tabLst>
            </a:pPr>
            <a:r>
              <a:rPr lang="en-US" sz="2200" dirty="0" smtClean="0"/>
              <a:t>The </a:t>
            </a:r>
            <a:r>
              <a:rPr lang="en-US" sz="2200" dirty="0"/>
              <a:t>diagram shows a simple plan of a double </a:t>
            </a:r>
            <a:r>
              <a:rPr lang="en-US" sz="2200" dirty="0" smtClean="0"/>
              <a:t/>
            </a:r>
            <a:br>
              <a:rPr lang="en-US" sz="2200" dirty="0" smtClean="0"/>
            </a:br>
            <a:r>
              <a:rPr lang="en-US" sz="2200" dirty="0" smtClean="0"/>
              <a:t>circulatory </a:t>
            </a:r>
            <a:r>
              <a:rPr lang="en-US" sz="2200" dirty="0"/>
              <a:t>system</a:t>
            </a:r>
            <a:r>
              <a:rPr lang="en-US" sz="2200" dirty="0" smtClean="0"/>
              <a:t>.</a:t>
            </a:r>
          </a:p>
          <a:p>
            <a:pPr marL="457200" indent="-457200">
              <a:buClr>
                <a:srgbClr val="C00000"/>
              </a:buClr>
              <a:buFont typeface="+mj-lt"/>
              <a:buAutoNum type="alphaLcPeriod"/>
              <a:tabLst>
                <a:tab pos="809625" algn="l"/>
                <a:tab pos="1073150" algn="l"/>
                <a:tab pos="8435975" algn="r"/>
              </a:tabLst>
            </a:pPr>
            <a:r>
              <a:rPr lang="en-US" sz="2200" dirty="0" smtClean="0"/>
              <a:t>In </a:t>
            </a:r>
            <a:r>
              <a:rPr lang="en-US" sz="2200" dirty="0"/>
              <a:t>the space next to the diagram, draw a </a:t>
            </a:r>
            <a:r>
              <a:rPr lang="en-US" sz="2200" dirty="0" smtClean="0"/>
              <a:t>similar</a:t>
            </a:r>
            <a:br>
              <a:rPr lang="en-US" sz="2200" dirty="0" smtClean="0"/>
            </a:br>
            <a:r>
              <a:rPr lang="en-US" sz="2200" dirty="0" smtClean="0"/>
              <a:t>diagram </a:t>
            </a:r>
            <a:r>
              <a:rPr lang="en-US" sz="2200" dirty="0"/>
              <a:t>to show a single circulatory system. </a:t>
            </a:r>
            <a:endParaRPr lang="en-US" sz="2200" dirty="0" smtClean="0"/>
          </a:p>
          <a:p>
            <a:pPr marL="457200" indent="-457200">
              <a:buClr>
                <a:srgbClr val="C00000"/>
              </a:buClr>
              <a:buFont typeface="+mj-lt"/>
              <a:buAutoNum type="alphaLcPeriod"/>
              <a:tabLst>
                <a:tab pos="809625" algn="l"/>
                <a:tab pos="1073150" algn="l"/>
                <a:tab pos="8435975" algn="r"/>
              </a:tabLst>
            </a:pPr>
            <a:r>
              <a:rPr lang="en-US" sz="2200" dirty="0" smtClean="0"/>
              <a:t>Name </a:t>
            </a:r>
            <a:r>
              <a:rPr lang="en-US" sz="2200" dirty="0"/>
              <a:t>one organism that has a double </a:t>
            </a:r>
            <a:r>
              <a:rPr lang="en-US" sz="2200" dirty="0" smtClean="0"/>
              <a:t/>
            </a:r>
            <a:br>
              <a:rPr lang="en-US" sz="2200" dirty="0" smtClean="0"/>
            </a:br>
            <a:r>
              <a:rPr lang="en-US" sz="2200" dirty="0" smtClean="0"/>
              <a:t>circulatory </a:t>
            </a:r>
            <a:r>
              <a:rPr lang="en-US" sz="2200" dirty="0"/>
              <a:t>system.</a:t>
            </a:r>
          </a:p>
          <a:p>
            <a:pPr marL="457200" indent="-457200">
              <a:buClr>
                <a:srgbClr val="C00000"/>
              </a:buClr>
              <a:buFont typeface="+mj-lt"/>
              <a:buAutoNum type="alphaLcPeriod"/>
              <a:tabLst>
                <a:tab pos="809625" algn="l"/>
                <a:tab pos="1073150" algn="l"/>
                <a:tab pos="8435975" algn="r"/>
              </a:tabLst>
            </a:pPr>
            <a:r>
              <a:rPr lang="en-US" sz="2200" dirty="0" smtClean="0"/>
              <a:t>Name </a:t>
            </a:r>
            <a:r>
              <a:rPr lang="en-US" sz="2200" dirty="0"/>
              <a:t>one organism that has a single </a:t>
            </a:r>
            <a:r>
              <a:rPr lang="en-US" sz="2200" dirty="0" smtClean="0"/>
              <a:t>circulatory </a:t>
            </a:r>
            <a:br>
              <a:rPr lang="en-US" sz="2200" dirty="0" smtClean="0"/>
            </a:br>
            <a:r>
              <a:rPr lang="en-US" sz="2200" dirty="0" smtClean="0"/>
              <a:t>system</a:t>
            </a:r>
            <a:r>
              <a:rPr lang="en-US" sz="2200" dirty="0"/>
              <a:t>.</a:t>
            </a:r>
          </a:p>
          <a:p>
            <a:pPr marL="457200" indent="-457200">
              <a:buClr>
                <a:srgbClr val="C00000"/>
              </a:buClr>
              <a:buFont typeface="+mj-lt"/>
              <a:buAutoNum type="alphaLcPeriod"/>
              <a:tabLst>
                <a:tab pos="809625" algn="l"/>
                <a:tab pos="1073150" algn="l"/>
                <a:tab pos="8435975" algn="r"/>
              </a:tabLst>
            </a:pPr>
            <a:r>
              <a:rPr lang="en-US" sz="2200" dirty="0" smtClean="0"/>
              <a:t>Many </a:t>
            </a:r>
            <a:r>
              <a:rPr lang="en-US" sz="2200" dirty="0"/>
              <a:t>animals with double circulatory systems </a:t>
            </a:r>
            <a:r>
              <a:rPr lang="en-US" sz="2200" dirty="0" smtClean="0"/>
              <a:t/>
            </a:r>
            <a:br>
              <a:rPr lang="en-US" sz="2200" dirty="0" smtClean="0"/>
            </a:br>
            <a:r>
              <a:rPr lang="en-US" sz="2200" dirty="0" smtClean="0"/>
              <a:t>have </a:t>
            </a:r>
            <a:r>
              <a:rPr lang="en-US" sz="2200" dirty="0"/>
              <a:t>higher metabolic rates than those with </a:t>
            </a:r>
            <a:r>
              <a:rPr lang="en-US" sz="2200" dirty="0" smtClean="0"/>
              <a:t/>
            </a:r>
            <a:br>
              <a:rPr lang="en-US" sz="2200" dirty="0" smtClean="0"/>
            </a:br>
            <a:r>
              <a:rPr lang="en-US" sz="2200" dirty="0" smtClean="0"/>
              <a:t>single circulatory systems. </a:t>
            </a:r>
            <a:br>
              <a:rPr lang="en-US" sz="2200" dirty="0" smtClean="0"/>
            </a:br>
            <a:r>
              <a:rPr lang="en-US" sz="2200" dirty="0" smtClean="0"/>
              <a:t>Suggest </a:t>
            </a:r>
            <a:r>
              <a:rPr lang="en-US" sz="2200" dirty="0"/>
              <a:t>an explanation for this relationship.</a:t>
            </a:r>
          </a:p>
        </p:txBody>
      </p:sp>
      <p:sp>
        <p:nvSpPr>
          <p:cNvPr id="5" name="Round Same Side Corner Rectangle 4">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63</a:t>
            </a:r>
            <a:endParaRPr lang="en-GB" sz="1200" b="1" dirty="0">
              <a:latin typeface="Arial" panose="020B0604020202020204" pitchFamily="34" charset="0"/>
              <a:cs typeface="Arial" panose="020B0604020202020204" pitchFamily="34" charset="0"/>
            </a:endParaRPr>
          </a:p>
        </p:txBody>
      </p:sp>
      <p:sp>
        <p:nvSpPr>
          <p:cNvPr id="8" name="Rectangle 7"/>
          <p:cNvSpPr/>
          <p:nvPr/>
        </p:nvSpPr>
        <p:spPr>
          <a:xfrm>
            <a:off x="179512" y="1169457"/>
            <a:ext cx="8688486" cy="1384995"/>
          </a:xfrm>
          <a:prstGeom prst="rect">
            <a:avLst/>
          </a:prstGeom>
          <a:solidFill>
            <a:schemeClr val="tx2">
              <a:lumMod val="40000"/>
              <a:lumOff val="60000"/>
            </a:schemeClr>
          </a:solidFill>
          <a:ln w="57150">
            <a:solidFill>
              <a:srgbClr val="002060"/>
            </a:solidFill>
          </a:ln>
        </p:spPr>
        <p:txBody>
          <a:bodyPr wrap="square">
            <a:spAutoFit/>
          </a:bodyPr>
          <a:lstStyle/>
          <a:p>
            <a:pPr marL="342900" indent="-342900">
              <a:buClr>
                <a:srgbClr val="C00000"/>
              </a:buClr>
              <a:buSzPct val="80000"/>
              <a:buFont typeface="Arial" panose="020B0604020202020204" pitchFamily="34" charset="0"/>
              <a:buChar char="►"/>
              <a:tabLst>
                <a:tab pos="2420938" algn="l"/>
              </a:tabLst>
            </a:pPr>
            <a:r>
              <a:rPr lang="en-US" sz="2100" dirty="0">
                <a:latin typeface="Arial" panose="020B0604020202020204" pitchFamily="34" charset="0"/>
                <a:cs typeface="Arial" panose="020B0604020202020204" pitchFamily="34" charset="0"/>
              </a:rPr>
              <a:t>Constructing a diagram in a slightly different way is often a good way of checking that you really do understand a concept. You will also need to use your knowledge to explain how and why one type of circulatory system might have advantages over another (A02).</a:t>
            </a:r>
          </a:p>
        </p:txBody>
      </p:sp>
      <p:pic>
        <p:nvPicPr>
          <p:cNvPr id="2" name="Picture 1"/>
          <p:cNvPicPr>
            <a:picLocks noChangeAspect="1"/>
          </p:cNvPicPr>
          <p:nvPr/>
        </p:nvPicPr>
        <p:blipFill>
          <a:blip r:embed="rId3">
            <a:lum bright="-47000" contrast="75000"/>
          </a:blip>
          <a:stretch>
            <a:fillRect/>
          </a:stretch>
        </p:blipFill>
        <p:spPr>
          <a:xfrm>
            <a:off x="6972745" y="2636482"/>
            <a:ext cx="1847727" cy="3412744"/>
          </a:xfrm>
          <a:prstGeom prst="rect">
            <a:avLst/>
          </a:prstGeom>
        </p:spPr>
      </p:pic>
    </p:spTree>
    <p:extLst>
      <p:ext uri="{BB962C8B-B14F-4D97-AF65-F5344CB8AC3E}">
        <p14:creationId xmlns:p14="http://schemas.microsoft.com/office/powerpoint/2010/main" val="3915302525"/>
      </p:ext>
    </p:extLst>
  </p:cSld>
  <p:clrMapOvr>
    <a:masterClrMapping/>
  </p:clrMapOvr>
  <p:transition advClick="0"/>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2200" dirty="0" smtClean="0"/>
              <a:t>9.3 – Workbook Exercise – </a:t>
            </a:r>
            <a:r>
              <a:rPr lang="en-US" sz="2200" dirty="0"/>
              <a:t>Double and </a:t>
            </a:r>
            <a:r>
              <a:rPr lang="en-US" sz="2200" dirty="0" smtClean="0"/>
              <a:t>Single Circulatory Systems</a:t>
            </a:r>
            <a:endParaRPr lang="en-GB" sz="2200" b="1" dirty="0" smtClean="0"/>
          </a:p>
        </p:txBody>
      </p:sp>
      <p:sp>
        <p:nvSpPr>
          <p:cNvPr id="6" name="Rectangle 33"/>
          <p:cNvSpPr/>
          <p:nvPr/>
        </p:nvSpPr>
        <p:spPr>
          <a:xfrm>
            <a:off x="179512" y="1124744"/>
            <a:ext cx="8712968" cy="5509200"/>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39738" indent="-439738">
              <a:buClr>
                <a:srgbClr val="C00000"/>
              </a:buClr>
              <a:buFont typeface="+mj-lt"/>
              <a:buAutoNum type="arabicPeriod"/>
              <a:tabLst>
                <a:tab pos="809625" algn="l"/>
                <a:tab pos="1073150" algn="l"/>
                <a:tab pos="8435975" algn="r"/>
              </a:tabLst>
            </a:pPr>
            <a:endParaRPr lang="en-US" sz="2200" dirty="0" smtClean="0"/>
          </a:p>
          <a:p>
            <a:pPr marL="439738" indent="-439738">
              <a:buClr>
                <a:srgbClr val="C00000"/>
              </a:buClr>
              <a:buFont typeface="+mj-lt"/>
              <a:buAutoNum type="arabicPeriod"/>
              <a:tabLst>
                <a:tab pos="809625" algn="l"/>
                <a:tab pos="1073150" algn="l"/>
                <a:tab pos="8435975" algn="r"/>
              </a:tabLst>
            </a:pPr>
            <a:endParaRPr lang="en-US" sz="2200" dirty="0"/>
          </a:p>
          <a:p>
            <a:pPr marL="439738" indent="-439738">
              <a:buClr>
                <a:srgbClr val="C00000"/>
              </a:buClr>
              <a:buFont typeface="+mj-lt"/>
              <a:buAutoNum type="arabicPeriod"/>
              <a:tabLst>
                <a:tab pos="809625" algn="l"/>
                <a:tab pos="1073150" algn="l"/>
                <a:tab pos="8435975" algn="r"/>
              </a:tabLst>
            </a:pPr>
            <a:endParaRPr lang="en-US" sz="3200" dirty="0" smtClean="0"/>
          </a:p>
          <a:p>
            <a:pPr marL="439738" indent="-439738">
              <a:buClr>
                <a:srgbClr val="C00000"/>
              </a:buClr>
              <a:buFont typeface="+mj-lt"/>
              <a:buAutoNum type="arabicPeriod"/>
              <a:tabLst>
                <a:tab pos="809625" algn="l"/>
                <a:tab pos="1073150" algn="l"/>
                <a:tab pos="8435975" algn="r"/>
              </a:tabLst>
            </a:pPr>
            <a:endParaRPr lang="en-US" sz="2200" dirty="0"/>
          </a:p>
          <a:p>
            <a:pPr marL="439738" indent="-439738">
              <a:buClr>
                <a:srgbClr val="C00000"/>
              </a:buClr>
              <a:buFont typeface="+mj-lt"/>
              <a:buAutoNum type="arabicPeriod"/>
              <a:tabLst>
                <a:tab pos="809625" algn="l"/>
                <a:tab pos="1073150" algn="l"/>
                <a:tab pos="8435975" algn="r"/>
              </a:tabLst>
            </a:pPr>
            <a:r>
              <a:rPr lang="en-US" sz="2200" dirty="0" smtClean="0"/>
              <a:t>The </a:t>
            </a:r>
            <a:r>
              <a:rPr lang="en-US" sz="2200" dirty="0"/>
              <a:t>air is much thinner at high altitude, so less oxygen is drawn into the lungs with each breath. When a person who normally lives at low altitude travels into high mountains, changes occur in </a:t>
            </a:r>
            <a:r>
              <a:rPr lang="en-US" sz="2200" dirty="0" smtClean="0"/>
              <a:t>their </a:t>
            </a:r>
            <a:r>
              <a:rPr lang="en-US" sz="2200" dirty="0"/>
              <a:t>blood </a:t>
            </a:r>
            <a:r>
              <a:rPr lang="en-US" sz="2200" dirty="0" smtClean="0"/>
              <a:t>system.</a:t>
            </a:r>
            <a:br>
              <a:rPr lang="en-US" sz="2200" dirty="0" smtClean="0"/>
            </a:br>
            <a:r>
              <a:rPr lang="en-US" sz="2200" dirty="0" smtClean="0"/>
              <a:t>The </a:t>
            </a:r>
            <a:r>
              <a:rPr lang="en-US" sz="2200" dirty="0"/>
              <a:t>graph shows changes in the pulse rate and the number of red blood cells in a person who moved to high altitude, stayed there for two years, and then returned to sea level</a:t>
            </a:r>
            <a:r>
              <a:rPr lang="en-US" sz="2200" dirty="0" smtClean="0"/>
              <a:t>.</a:t>
            </a:r>
          </a:p>
          <a:p>
            <a:pPr marL="457200" indent="-457200">
              <a:buClr>
                <a:srgbClr val="C00000"/>
              </a:buClr>
              <a:buFont typeface="+mj-lt"/>
              <a:buAutoNum type="alphaLcPeriod"/>
              <a:tabLst>
                <a:tab pos="809625" algn="l"/>
                <a:tab pos="1073150" algn="l"/>
                <a:tab pos="8435975" algn="r"/>
              </a:tabLst>
            </a:pPr>
            <a:r>
              <a:rPr lang="en-US" sz="2200" dirty="0" smtClean="0"/>
              <a:t>Describe </a:t>
            </a:r>
            <a:r>
              <a:rPr lang="en-US" sz="2200" dirty="0"/>
              <a:t>the changes in the pulse rate over the period shown in the bar chart.</a:t>
            </a:r>
          </a:p>
          <a:p>
            <a:pPr marL="457200" indent="-457200">
              <a:buClr>
                <a:srgbClr val="C00000"/>
              </a:buClr>
              <a:buFont typeface="+mj-lt"/>
              <a:buAutoNum type="alphaLcPeriod"/>
              <a:tabLst>
                <a:tab pos="809625" algn="l"/>
                <a:tab pos="1073150" algn="l"/>
                <a:tab pos="8435975" algn="r"/>
              </a:tabLst>
            </a:pPr>
            <a:r>
              <a:rPr lang="en-US" sz="2200" dirty="0" smtClean="0"/>
              <a:t>Describe </a:t>
            </a:r>
            <a:r>
              <a:rPr lang="en-US" sz="2200" dirty="0"/>
              <a:t>the changes in the number of red blood cells over the period shown in the bar chart.</a:t>
            </a:r>
          </a:p>
        </p:txBody>
      </p:sp>
      <p:sp>
        <p:nvSpPr>
          <p:cNvPr id="5" name="Round Same Side Corner Rectangle 4">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64</a:t>
            </a:r>
            <a:endParaRPr lang="en-GB" sz="1200" b="1" dirty="0">
              <a:latin typeface="Arial" panose="020B0604020202020204" pitchFamily="34" charset="0"/>
              <a:cs typeface="Arial" panose="020B0604020202020204" pitchFamily="34" charset="0"/>
            </a:endParaRPr>
          </a:p>
        </p:txBody>
      </p:sp>
      <p:sp>
        <p:nvSpPr>
          <p:cNvPr id="8" name="Rectangle 7"/>
          <p:cNvSpPr/>
          <p:nvPr/>
        </p:nvSpPr>
        <p:spPr>
          <a:xfrm>
            <a:off x="179512" y="1169457"/>
            <a:ext cx="8688486" cy="1384995"/>
          </a:xfrm>
          <a:prstGeom prst="rect">
            <a:avLst/>
          </a:prstGeom>
          <a:solidFill>
            <a:schemeClr val="tx2">
              <a:lumMod val="40000"/>
              <a:lumOff val="60000"/>
            </a:schemeClr>
          </a:solidFill>
          <a:ln w="57150">
            <a:solidFill>
              <a:srgbClr val="002060"/>
            </a:solidFill>
          </a:ln>
        </p:spPr>
        <p:txBody>
          <a:bodyPr wrap="square">
            <a:spAutoFit/>
          </a:bodyPr>
          <a:lstStyle/>
          <a:p>
            <a:pPr marL="342900" indent="-342900">
              <a:buClr>
                <a:srgbClr val="C00000"/>
              </a:buClr>
              <a:buSzPct val="80000"/>
              <a:buFont typeface="Arial" panose="020B0604020202020204" pitchFamily="34" charset="0"/>
              <a:buChar char="►"/>
              <a:tabLst>
                <a:tab pos="2420938" algn="l"/>
              </a:tabLst>
            </a:pPr>
            <a:r>
              <a:rPr lang="en-US" sz="2100" dirty="0">
                <a:latin typeface="Arial" panose="020B0604020202020204" pitchFamily="34" charset="0"/>
                <a:cs typeface="Arial" panose="020B0604020202020204" pitchFamily="34" charset="0"/>
              </a:rPr>
              <a:t>This exercise will give you further practice in describing patterns in graphs. You will also use what you </a:t>
            </a:r>
            <a:r>
              <a:rPr lang="en-US" sz="2100" dirty="0" smtClean="0">
                <a:latin typeface="Arial" panose="020B0604020202020204" pitchFamily="34" charset="0"/>
                <a:cs typeface="Arial" panose="020B0604020202020204" pitchFamily="34" charset="0"/>
              </a:rPr>
              <a:t>know about </a:t>
            </a:r>
            <a:r>
              <a:rPr lang="en-US" sz="2100" dirty="0">
                <a:latin typeface="Arial" panose="020B0604020202020204" pitchFamily="34" charset="0"/>
                <a:cs typeface="Arial" panose="020B0604020202020204" pitchFamily="34" charset="0"/>
              </a:rPr>
              <a:t>the functions of the blood to suggest explanations for a set of data, and to make predictions (A02).</a:t>
            </a:r>
          </a:p>
        </p:txBody>
      </p:sp>
    </p:spTree>
    <p:extLst>
      <p:ext uri="{BB962C8B-B14F-4D97-AF65-F5344CB8AC3E}">
        <p14:creationId xmlns:p14="http://schemas.microsoft.com/office/powerpoint/2010/main" val="1668247808"/>
      </p:ext>
    </p:extLst>
  </p:cSld>
  <p:clrMapOvr>
    <a:masterClrMapping/>
  </p:clrMapOvr>
  <p:transition advClick="0"/>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2200" dirty="0" smtClean="0"/>
              <a:t>9.3 – Workbook Exercise – </a:t>
            </a:r>
            <a:r>
              <a:rPr lang="en-US" sz="2200" dirty="0"/>
              <a:t>Double and </a:t>
            </a:r>
            <a:r>
              <a:rPr lang="en-US" sz="2200" dirty="0" smtClean="0"/>
              <a:t>Single Circulatory Systems</a:t>
            </a:r>
            <a:endParaRPr lang="en-GB" sz="2200" b="1" dirty="0" smtClean="0"/>
          </a:p>
        </p:txBody>
      </p:sp>
      <p:sp>
        <p:nvSpPr>
          <p:cNvPr id="5" name="Round Same Side Corner Rectangle 4">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64</a:t>
            </a:r>
            <a:endParaRPr lang="en-GB" sz="1200" b="1"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a:srcRect l="2334"/>
          <a:stretch/>
        </p:blipFill>
        <p:spPr>
          <a:xfrm>
            <a:off x="1425937" y="1106852"/>
            <a:ext cx="6026383" cy="5562508"/>
          </a:xfrm>
          <a:prstGeom prst="rect">
            <a:avLst/>
          </a:prstGeom>
        </p:spPr>
      </p:pic>
    </p:spTree>
    <p:extLst>
      <p:ext uri="{BB962C8B-B14F-4D97-AF65-F5344CB8AC3E}">
        <p14:creationId xmlns:p14="http://schemas.microsoft.com/office/powerpoint/2010/main" val="3322965188"/>
      </p:ext>
    </p:extLst>
  </p:cSld>
  <p:clrMapOvr>
    <a:masterClrMapping/>
  </p:clrMapOvr>
  <p:transition advClick="0"/>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2200" dirty="0" smtClean="0"/>
              <a:t>9.3 – Workbook Exercise – </a:t>
            </a:r>
            <a:r>
              <a:rPr lang="en-US" sz="2200" dirty="0"/>
              <a:t>Double and </a:t>
            </a:r>
            <a:r>
              <a:rPr lang="en-US" sz="2200" dirty="0" smtClean="0"/>
              <a:t>Single Circulatory Systems</a:t>
            </a:r>
            <a:endParaRPr lang="en-GB" sz="2200" b="1" dirty="0" smtClean="0"/>
          </a:p>
        </p:txBody>
      </p:sp>
      <p:sp>
        <p:nvSpPr>
          <p:cNvPr id="6" name="Rectangle 33"/>
          <p:cNvSpPr/>
          <p:nvPr/>
        </p:nvSpPr>
        <p:spPr>
          <a:xfrm>
            <a:off x="179512" y="1124744"/>
            <a:ext cx="8712968" cy="5509200"/>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39738" indent="-439738">
              <a:buClr>
                <a:srgbClr val="C00000"/>
              </a:buClr>
              <a:buFont typeface="+mj-lt"/>
              <a:buAutoNum type="arabicPeriod"/>
              <a:tabLst>
                <a:tab pos="809625" algn="l"/>
                <a:tab pos="1073150" algn="l"/>
                <a:tab pos="8435975" algn="r"/>
              </a:tabLst>
            </a:pPr>
            <a:endParaRPr lang="en-US" sz="2800" dirty="0" smtClean="0"/>
          </a:p>
          <a:p>
            <a:pPr marL="439738" indent="-439738">
              <a:buClr>
                <a:srgbClr val="C00000"/>
              </a:buClr>
              <a:buFont typeface="+mj-lt"/>
              <a:buAutoNum type="arabicPeriod"/>
              <a:tabLst>
                <a:tab pos="809625" algn="l"/>
                <a:tab pos="1073150" algn="l"/>
                <a:tab pos="8435975" algn="r"/>
              </a:tabLst>
            </a:pPr>
            <a:endParaRPr lang="en-US" sz="2800" dirty="0"/>
          </a:p>
          <a:p>
            <a:pPr>
              <a:buClr>
                <a:srgbClr val="C00000"/>
              </a:buClr>
              <a:tabLst>
                <a:tab pos="809625" algn="l"/>
                <a:tab pos="1073150" algn="l"/>
                <a:tab pos="8435975" algn="r"/>
              </a:tabLst>
            </a:pPr>
            <a:endParaRPr lang="en-US" sz="4000" dirty="0"/>
          </a:p>
          <a:p>
            <a:pPr marL="457200" indent="-457200">
              <a:buClr>
                <a:srgbClr val="C00000"/>
              </a:buClr>
              <a:buFont typeface="+mj-lt"/>
              <a:buAutoNum type="alphaLcPeriod" startAt="3"/>
              <a:tabLst>
                <a:tab pos="809625" algn="l"/>
                <a:tab pos="1073150" algn="l"/>
                <a:tab pos="8435975" algn="r"/>
              </a:tabLst>
            </a:pPr>
            <a:r>
              <a:rPr lang="en-US" sz="2700" dirty="0" smtClean="0"/>
              <a:t>State </a:t>
            </a:r>
            <a:r>
              <a:rPr lang="en-US" sz="2700" dirty="0"/>
              <a:t>the function of red blood cells.</a:t>
            </a:r>
          </a:p>
          <a:p>
            <a:pPr marL="457200" indent="-457200">
              <a:buClr>
                <a:srgbClr val="C00000"/>
              </a:buClr>
              <a:buFont typeface="+mj-lt"/>
              <a:buAutoNum type="alphaLcPeriod" startAt="3"/>
              <a:tabLst>
                <a:tab pos="809625" algn="l"/>
                <a:tab pos="1073150" algn="l"/>
                <a:tab pos="8435975" algn="r"/>
              </a:tabLst>
            </a:pPr>
            <a:r>
              <a:rPr lang="en-US" sz="2700" dirty="0" smtClean="0"/>
              <a:t>Suggest </a:t>
            </a:r>
            <a:r>
              <a:rPr lang="en-US" sz="2700" dirty="0"/>
              <a:t>a reason for the change in the number of red blood cells during the first year of the </a:t>
            </a:r>
            <a:r>
              <a:rPr lang="en-US" sz="2700" dirty="0" smtClean="0"/>
              <a:t>study.</a:t>
            </a:r>
            <a:endParaRPr lang="en-US" sz="2700" dirty="0"/>
          </a:p>
          <a:p>
            <a:pPr marL="457200" indent="-457200">
              <a:buClr>
                <a:srgbClr val="C00000"/>
              </a:buClr>
              <a:buFont typeface="+mj-lt"/>
              <a:buAutoNum type="alphaLcPeriod" startAt="3"/>
              <a:tabLst>
                <a:tab pos="809625" algn="l"/>
                <a:tab pos="1073150" algn="l"/>
                <a:tab pos="8435975" algn="r"/>
              </a:tabLst>
            </a:pPr>
            <a:r>
              <a:rPr lang="en-US" sz="2700" dirty="0" smtClean="0"/>
              <a:t>Muscles </a:t>
            </a:r>
            <a:r>
              <a:rPr lang="en-US" sz="2700" dirty="0"/>
              <a:t>need a good supply of oxygen in order to be able to </a:t>
            </a:r>
            <a:r>
              <a:rPr lang="en-US" sz="2700" dirty="0" smtClean="0"/>
              <a:t>work </a:t>
            </a:r>
            <a:r>
              <a:rPr lang="en-US" sz="2700" dirty="0"/>
              <a:t>hard and fast. Athletes often train at high </a:t>
            </a:r>
            <a:r>
              <a:rPr lang="en-US" sz="2700" dirty="0" smtClean="0"/>
              <a:t>altitude </a:t>
            </a:r>
            <a:r>
              <a:rPr lang="en-US" sz="2700" dirty="0"/>
              <a:t>for </a:t>
            </a:r>
            <a:r>
              <a:rPr lang="en-US" sz="2700" dirty="0" smtClean="0"/>
              <a:t>several </a:t>
            </a:r>
            <a:r>
              <a:rPr lang="en-US" sz="2700" dirty="0"/>
              <a:t>months before a major competition that will be held at </a:t>
            </a:r>
            <a:r>
              <a:rPr lang="en-US" sz="2700" dirty="0" smtClean="0"/>
              <a:t>a </a:t>
            </a:r>
            <a:r>
              <a:rPr lang="en-US" sz="2700" dirty="0"/>
              <a:t>lower </a:t>
            </a:r>
            <a:r>
              <a:rPr lang="en-US" sz="2700" dirty="0" smtClean="0"/>
              <a:t>altitude.</a:t>
            </a:r>
            <a:br>
              <a:rPr lang="en-US" sz="2700" dirty="0" smtClean="0"/>
            </a:br>
            <a:r>
              <a:rPr lang="en-US" sz="2700" dirty="0" smtClean="0"/>
              <a:t>Use </a:t>
            </a:r>
            <a:r>
              <a:rPr lang="en-US" sz="2700" dirty="0"/>
              <a:t>the data in the graph to suggest how this might help them to perform well in the competition.</a:t>
            </a:r>
          </a:p>
        </p:txBody>
      </p:sp>
      <p:sp>
        <p:nvSpPr>
          <p:cNvPr id="5" name="Round Same Side Corner Rectangle 4">
            <a:hlinkClick r:id="" action="ppaction://noaction"/>
          </p:cNvPr>
          <p:cNvSpPr/>
          <p:nvPr/>
        </p:nvSpPr>
        <p:spPr>
          <a:xfrm>
            <a:off x="6696000" y="670058"/>
            <a:ext cx="792088"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65</a:t>
            </a:r>
            <a:endParaRPr lang="en-GB" sz="1200" b="1" dirty="0">
              <a:latin typeface="Arial" panose="020B0604020202020204" pitchFamily="34" charset="0"/>
              <a:cs typeface="Arial" panose="020B0604020202020204" pitchFamily="34" charset="0"/>
            </a:endParaRPr>
          </a:p>
        </p:txBody>
      </p:sp>
      <p:sp>
        <p:nvSpPr>
          <p:cNvPr id="8" name="Rectangle 7"/>
          <p:cNvSpPr/>
          <p:nvPr/>
        </p:nvSpPr>
        <p:spPr>
          <a:xfrm>
            <a:off x="179512" y="1169457"/>
            <a:ext cx="8688486" cy="1384995"/>
          </a:xfrm>
          <a:prstGeom prst="rect">
            <a:avLst/>
          </a:prstGeom>
          <a:solidFill>
            <a:schemeClr val="tx2">
              <a:lumMod val="40000"/>
              <a:lumOff val="60000"/>
            </a:schemeClr>
          </a:solidFill>
          <a:ln w="57150">
            <a:solidFill>
              <a:srgbClr val="002060"/>
            </a:solidFill>
          </a:ln>
        </p:spPr>
        <p:txBody>
          <a:bodyPr wrap="square">
            <a:spAutoFit/>
          </a:bodyPr>
          <a:lstStyle/>
          <a:p>
            <a:pPr marL="342900" indent="-342900">
              <a:buClr>
                <a:srgbClr val="C00000"/>
              </a:buClr>
              <a:buSzPct val="80000"/>
              <a:buFont typeface="Arial" panose="020B0604020202020204" pitchFamily="34" charset="0"/>
              <a:buChar char="►"/>
              <a:tabLst>
                <a:tab pos="2420938" algn="l"/>
              </a:tabLst>
            </a:pPr>
            <a:r>
              <a:rPr lang="en-US" sz="2100" dirty="0">
                <a:latin typeface="Arial" panose="020B0604020202020204" pitchFamily="34" charset="0"/>
                <a:cs typeface="Arial" panose="020B0604020202020204" pitchFamily="34" charset="0"/>
              </a:rPr>
              <a:t>This exercise will give you further practice in describing patterns in graphs. You will also use what you </a:t>
            </a:r>
            <a:r>
              <a:rPr lang="en-US" sz="2100" dirty="0" smtClean="0">
                <a:latin typeface="Arial" panose="020B0604020202020204" pitchFamily="34" charset="0"/>
                <a:cs typeface="Arial" panose="020B0604020202020204" pitchFamily="34" charset="0"/>
              </a:rPr>
              <a:t>know about </a:t>
            </a:r>
            <a:r>
              <a:rPr lang="en-US" sz="2100" dirty="0">
                <a:latin typeface="Arial" panose="020B0604020202020204" pitchFamily="34" charset="0"/>
                <a:cs typeface="Arial" panose="020B0604020202020204" pitchFamily="34" charset="0"/>
              </a:rPr>
              <a:t>the functions of the blood to suggest explanations for a set of data, and to make predictions (A02).</a:t>
            </a:r>
          </a:p>
        </p:txBody>
      </p:sp>
    </p:spTree>
    <p:extLst>
      <p:ext uri="{BB962C8B-B14F-4D97-AF65-F5344CB8AC3E}">
        <p14:creationId xmlns:p14="http://schemas.microsoft.com/office/powerpoint/2010/main" val="2976762281"/>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2400" dirty="0"/>
              <a:t>1 </a:t>
            </a:r>
            <a:r>
              <a:rPr lang="en-US" sz="2400" dirty="0" smtClean="0"/>
              <a:t>- Characteristics </a:t>
            </a:r>
            <a:r>
              <a:rPr lang="en-US" sz="2400" dirty="0"/>
              <a:t>and classification of living organisms</a:t>
            </a:r>
          </a:p>
        </p:txBody>
      </p:sp>
      <p:sp>
        <p:nvSpPr>
          <p:cNvPr id="34" name="Rectangle 33"/>
          <p:cNvSpPr/>
          <p:nvPr/>
        </p:nvSpPr>
        <p:spPr>
          <a:xfrm>
            <a:off x="179512" y="1124744"/>
            <a:ext cx="8640961" cy="5755422"/>
          </a:xfrm>
          <a:prstGeom prst="rect">
            <a:avLst/>
          </a:prstGeom>
        </p:spPr>
        <p:txBody>
          <a:bodyPr wrap="square">
            <a:spAutoFit/>
          </a:bodyPr>
          <a:lstStyle/>
          <a:p>
            <a:pPr>
              <a:buClr>
                <a:srgbClr val="0070C0"/>
              </a:buClr>
              <a:buSzPct val="80000"/>
            </a:pPr>
            <a:r>
              <a:rPr lang="en-US" sz="1580" b="1" dirty="0" smtClean="0"/>
              <a:t>9.2 - Heart</a:t>
            </a:r>
            <a:endParaRPr lang="en-US" sz="1580" b="1" dirty="0"/>
          </a:p>
          <a:p>
            <a:pPr>
              <a:buClr>
                <a:srgbClr val="0070C0"/>
              </a:buClr>
              <a:buSzPct val="80000"/>
            </a:pPr>
            <a:r>
              <a:rPr lang="en-US" sz="1580" b="1" dirty="0" smtClean="0"/>
              <a:t>Core</a:t>
            </a:r>
          </a:p>
          <a:p>
            <a:pPr marL="355600" indent="-355600">
              <a:buClr>
                <a:srgbClr val="0070C0"/>
              </a:buClr>
              <a:buSzPct val="80000"/>
              <a:buFont typeface="Wingdings 3" panose="05040102010807070707" pitchFamily="18" charset="2"/>
              <a:buChar char=""/>
            </a:pPr>
            <a:r>
              <a:rPr lang="en-US" sz="1580" dirty="0"/>
              <a:t>Name and identify the structures of </a:t>
            </a:r>
            <a:r>
              <a:rPr lang="en-US" sz="1580" dirty="0" smtClean="0"/>
              <a:t>the mammalian </a:t>
            </a:r>
            <a:r>
              <a:rPr lang="en-US" sz="1580" dirty="0"/>
              <a:t>heart, limited to the muscular </a:t>
            </a:r>
            <a:r>
              <a:rPr lang="en-US" sz="1580" dirty="0" smtClean="0"/>
              <a:t>wall, the </a:t>
            </a:r>
            <a:r>
              <a:rPr lang="en-US" sz="1580" dirty="0"/>
              <a:t>septum, the left and right ventricles and </a:t>
            </a:r>
            <a:r>
              <a:rPr lang="en-US" sz="1580" dirty="0" smtClean="0"/>
              <a:t>atria, one-way </a:t>
            </a:r>
            <a:r>
              <a:rPr lang="en-US" sz="1580" dirty="0"/>
              <a:t>valves and coronary arteries</a:t>
            </a:r>
          </a:p>
          <a:p>
            <a:pPr marL="355600" indent="-355600">
              <a:buClr>
                <a:srgbClr val="0070C0"/>
              </a:buClr>
              <a:buSzPct val="80000"/>
              <a:buFont typeface="Wingdings 3" panose="05040102010807070707" pitchFamily="18" charset="2"/>
              <a:buChar char=""/>
            </a:pPr>
            <a:r>
              <a:rPr lang="en-US" sz="1580" dirty="0" smtClean="0"/>
              <a:t>State </a:t>
            </a:r>
            <a:r>
              <a:rPr lang="en-US" sz="1580" dirty="0"/>
              <a:t>that blood is pumped away from the </a:t>
            </a:r>
            <a:r>
              <a:rPr lang="en-US" sz="1580" dirty="0" smtClean="0"/>
              <a:t>heart into </a:t>
            </a:r>
            <a:r>
              <a:rPr lang="en-US" sz="1580" dirty="0"/>
              <a:t>arteries and returns to the heart in </a:t>
            </a:r>
            <a:r>
              <a:rPr lang="en-US" sz="1580" dirty="0" smtClean="0"/>
              <a:t>veins</a:t>
            </a:r>
          </a:p>
          <a:p>
            <a:pPr marL="355600" indent="-355600">
              <a:buClr>
                <a:srgbClr val="0070C0"/>
              </a:buClr>
              <a:buSzPct val="80000"/>
              <a:buFont typeface="Wingdings 3" panose="05040102010807070707" pitchFamily="18" charset="2"/>
              <a:buChar char=""/>
            </a:pPr>
            <a:r>
              <a:rPr lang="en-US" sz="1580" dirty="0"/>
              <a:t>State that the activity of the heart may </a:t>
            </a:r>
            <a:r>
              <a:rPr lang="en-US" sz="1580" dirty="0" smtClean="0"/>
              <a:t>be monitored </a:t>
            </a:r>
            <a:r>
              <a:rPr lang="en-US" sz="1580" dirty="0"/>
              <a:t>by ECG, pulse rate and listening </a:t>
            </a:r>
            <a:r>
              <a:rPr lang="en-US" sz="1580" dirty="0" smtClean="0"/>
              <a:t>to sounds </a:t>
            </a:r>
            <a:r>
              <a:rPr lang="en-US" sz="1580" dirty="0"/>
              <a:t>of valves closing</a:t>
            </a:r>
          </a:p>
          <a:p>
            <a:pPr marL="355600" indent="-355600">
              <a:buClr>
                <a:srgbClr val="0070C0"/>
              </a:buClr>
              <a:buSzPct val="80000"/>
              <a:buFont typeface="Wingdings 3" panose="05040102010807070707" pitchFamily="18" charset="2"/>
              <a:buChar char=""/>
            </a:pPr>
            <a:r>
              <a:rPr lang="en-US" sz="1580" dirty="0" smtClean="0"/>
              <a:t>Investigate </a:t>
            </a:r>
            <a:r>
              <a:rPr lang="en-US" sz="1580" dirty="0"/>
              <a:t>and state the effect of </a:t>
            </a:r>
            <a:r>
              <a:rPr lang="en-US" sz="1580" dirty="0" smtClean="0"/>
              <a:t>physical activity </a:t>
            </a:r>
            <a:r>
              <a:rPr lang="en-US" sz="1580" dirty="0"/>
              <a:t>on the pulse rate</a:t>
            </a:r>
          </a:p>
          <a:p>
            <a:pPr marL="355600" indent="-355600">
              <a:buClr>
                <a:srgbClr val="0070C0"/>
              </a:buClr>
              <a:buSzPct val="80000"/>
              <a:buFont typeface="Wingdings 3" panose="05040102010807070707" pitchFamily="18" charset="2"/>
              <a:buChar char=""/>
            </a:pPr>
            <a:r>
              <a:rPr lang="en-US" sz="1580" dirty="0" smtClean="0"/>
              <a:t>Describe </a:t>
            </a:r>
            <a:r>
              <a:rPr lang="en-US" sz="1580" dirty="0"/>
              <a:t>coronary heart disease in terms </a:t>
            </a:r>
            <a:r>
              <a:rPr lang="en-US" sz="1580" dirty="0" smtClean="0"/>
              <a:t>of the </a:t>
            </a:r>
            <a:r>
              <a:rPr lang="en-US" sz="1580" dirty="0"/>
              <a:t>blockage of coronary arteries and state </a:t>
            </a:r>
            <a:r>
              <a:rPr lang="en-US" sz="1580" dirty="0" smtClean="0"/>
              <a:t>the possible </a:t>
            </a:r>
            <a:r>
              <a:rPr lang="en-US" sz="1580" dirty="0"/>
              <a:t>risk factors as diet, stress, </a:t>
            </a:r>
            <a:r>
              <a:rPr lang="en-US" sz="1580" dirty="0" smtClean="0"/>
              <a:t>smoking, genetic </a:t>
            </a:r>
            <a:r>
              <a:rPr lang="en-US" sz="1580" dirty="0"/>
              <a:t>predisposition, age and gender</a:t>
            </a:r>
            <a:endParaRPr lang="en-US" sz="1580" dirty="0" smtClean="0"/>
          </a:p>
          <a:p>
            <a:pPr>
              <a:buClr>
                <a:srgbClr val="0070C0"/>
              </a:buClr>
              <a:buSzPct val="80000"/>
            </a:pPr>
            <a:r>
              <a:rPr lang="en-US" sz="1580" b="1" dirty="0" smtClean="0"/>
              <a:t>Supplement</a:t>
            </a:r>
          </a:p>
          <a:p>
            <a:pPr marL="355600" indent="-355600">
              <a:buClr>
                <a:srgbClr val="0070C0"/>
              </a:buClr>
              <a:buSzPct val="80000"/>
              <a:buFont typeface="Wingdings 3" panose="05040102010807070707" pitchFamily="18" charset="2"/>
              <a:buChar char=""/>
            </a:pPr>
            <a:r>
              <a:rPr lang="en-US" sz="1580" dirty="0"/>
              <a:t>Name and identify the atrioventricular </a:t>
            </a:r>
            <a:r>
              <a:rPr lang="en-US" sz="1580" dirty="0" smtClean="0"/>
              <a:t>and semilunar </a:t>
            </a:r>
            <a:r>
              <a:rPr lang="en-US" sz="1580" dirty="0"/>
              <a:t>valves in the mammalian heart</a:t>
            </a:r>
          </a:p>
          <a:p>
            <a:pPr marL="355600" indent="-355600">
              <a:buClr>
                <a:srgbClr val="0070C0"/>
              </a:buClr>
              <a:buSzPct val="80000"/>
              <a:buFont typeface="Wingdings 3" panose="05040102010807070707" pitchFamily="18" charset="2"/>
              <a:buChar char=""/>
            </a:pPr>
            <a:r>
              <a:rPr lang="en-US" sz="1580" dirty="0" smtClean="0"/>
              <a:t>Explain </a:t>
            </a:r>
            <a:r>
              <a:rPr lang="en-US" sz="1580" dirty="0"/>
              <a:t>the relative thickness:</a:t>
            </a:r>
          </a:p>
          <a:p>
            <a:pPr marL="812800" lvl="1" indent="-355600">
              <a:buClr>
                <a:srgbClr val="0070C0"/>
              </a:buClr>
              <a:buSzPct val="80000"/>
              <a:buFont typeface="Wingdings" panose="05000000000000000000" pitchFamily="2" charset="2"/>
              <a:buChar char="§"/>
            </a:pPr>
            <a:r>
              <a:rPr lang="en-US" sz="1580" dirty="0" smtClean="0"/>
              <a:t>of </a:t>
            </a:r>
            <a:r>
              <a:rPr lang="en-US" sz="1580" dirty="0"/>
              <a:t>the muscle wall of the left and </a:t>
            </a:r>
            <a:r>
              <a:rPr lang="en-US" sz="1580" dirty="0" smtClean="0"/>
              <a:t>right ventricles</a:t>
            </a:r>
            <a:endParaRPr lang="en-US" sz="1580" dirty="0"/>
          </a:p>
          <a:p>
            <a:pPr marL="812800" lvl="1" indent="-355600">
              <a:buClr>
                <a:srgbClr val="0070C0"/>
              </a:buClr>
              <a:buSzPct val="80000"/>
              <a:buFont typeface="Wingdings" panose="05000000000000000000" pitchFamily="2" charset="2"/>
              <a:buChar char="§"/>
            </a:pPr>
            <a:r>
              <a:rPr lang="en-US" sz="1580" dirty="0" smtClean="0"/>
              <a:t>of </a:t>
            </a:r>
            <a:r>
              <a:rPr lang="en-US" sz="1580" dirty="0"/>
              <a:t>the muscle wall of the atria compared </a:t>
            </a:r>
            <a:r>
              <a:rPr lang="en-US" sz="1580" dirty="0" smtClean="0"/>
              <a:t>to that </a:t>
            </a:r>
            <a:r>
              <a:rPr lang="en-US" sz="1580" dirty="0"/>
              <a:t>of the ventricles</a:t>
            </a:r>
          </a:p>
          <a:p>
            <a:pPr marL="355600" indent="-355600">
              <a:buClr>
                <a:srgbClr val="0070C0"/>
              </a:buClr>
              <a:buSzPct val="80000"/>
              <a:buFont typeface="Wingdings 3" panose="05040102010807070707" pitchFamily="18" charset="2"/>
              <a:buChar char=""/>
            </a:pPr>
            <a:r>
              <a:rPr lang="en-US" sz="1580" dirty="0" smtClean="0"/>
              <a:t>Explain </a:t>
            </a:r>
            <a:r>
              <a:rPr lang="en-US" sz="1580" dirty="0"/>
              <a:t>the importance of the septum </a:t>
            </a:r>
            <a:r>
              <a:rPr lang="en-US" sz="1580" dirty="0" smtClean="0"/>
              <a:t>in separating </a:t>
            </a:r>
            <a:r>
              <a:rPr lang="en-US" sz="1580" dirty="0"/>
              <a:t>oxygenated and deoxygenated blood</a:t>
            </a:r>
          </a:p>
          <a:p>
            <a:pPr marL="355600" indent="-355600">
              <a:buClr>
                <a:srgbClr val="0070C0"/>
              </a:buClr>
              <a:buSzPct val="80000"/>
              <a:buFont typeface="Wingdings 3" panose="05040102010807070707" pitchFamily="18" charset="2"/>
              <a:buChar char=""/>
            </a:pPr>
            <a:r>
              <a:rPr lang="en-US" sz="1580" dirty="0" smtClean="0"/>
              <a:t>Describe </a:t>
            </a:r>
            <a:r>
              <a:rPr lang="en-US" sz="1580" dirty="0"/>
              <a:t>the functioning of the heart in </a:t>
            </a:r>
            <a:r>
              <a:rPr lang="en-US" sz="1580" dirty="0" smtClean="0"/>
              <a:t>terms of </a:t>
            </a:r>
            <a:r>
              <a:rPr lang="en-US" sz="1580" dirty="0"/>
              <a:t>the contraction of muscles of the atria </a:t>
            </a:r>
            <a:r>
              <a:rPr lang="en-US" sz="1580" dirty="0" smtClean="0"/>
              <a:t>and ventricles </a:t>
            </a:r>
            <a:r>
              <a:rPr lang="en-US" sz="1580" dirty="0"/>
              <a:t>and the action of the valves</a:t>
            </a:r>
          </a:p>
          <a:p>
            <a:pPr marL="355600" indent="-355600">
              <a:buClr>
                <a:srgbClr val="0070C0"/>
              </a:buClr>
              <a:buSzPct val="80000"/>
              <a:buFont typeface="Wingdings 3" panose="05040102010807070707" pitchFamily="18" charset="2"/>
              <a:buChar char=""/>
            </a:pPr>
            <a:r>
              <a:rPr lang="en-US" sz="1580" dirty="0" smtClean="0"/>
              <a:t>Explain </a:t>
            </a:r>
            <a:r>
              <a:rPr lang="en-US" sz="1580" dirty="0"/>
              <a:t>the effect of physical activity on the </a:t>
            </a:r>
            <a:r>
              <a:rPr lang="en-US" sz="1580" dirty="0" smtClean="0"/>
              <a:t>heart rate</a:t>
            </a:r>
            <a:endParaRPr lang="en-US" sz="1580" dirty="0"/>
          </a:p>
          <a:p>
            <a:pPr marL="355600" indent="-355600">
              <a:buClr>
                <a:srgbClr val="0070C0"/>
              </a:buClr>
              <a:buSzPct val="80000"/>
              <a:buFont typeface="Wingdings 3" panose="05040102010807070707" pitchFamily="18" charset="2"/>
              <a:buChar char=""/>
            </a:pPr>
            <a:r>
              <a:rPr lang="en-US" sz="1580" dirty="0" smtClean="0"/>
              <a:t>Discuss </a:t>
            </a:r>
            <a:r>
              <a:rPr lang="en-US" sz="1580" dirty="0"/>
              <a:t>the roles of diet and exercise in </a:t>
            </a:r>
            <a:r>
              <a:rPr lang="en-US" sz="1580" dirty="0" smtClean="0"/>
              <a:t>the prevention </a:t>
            </a:r>
            <a:r>
              <a:rPr lang="en-US" sz="1580" dirty="0"/>
              <a:t>of coronary heart disease</a:t>
            </a:r>
          </a:p>
          <a:p>
            <a:pPr marL="355600" indent="-355600">
              <a:buClr>
                <a:srgbClr val="0070C0"/>
              </a:buClr>
              <a:buSzPct val="80000"/>
              <a:buFont typeface="Wingdings 3" panose="05040102010807070707" pitchFamily="18" charset="2"/>
              <a:buChar char=""/>
            </a:pPr>
            <a:r>
              <a:rPr lang="en-US" sz="1580" dirty="0" smtClean="0"/>
              <a:t>Describe </a:t>
            </a:r>
            <a:r>
              <a:rPr lang="en-US" sz="1580" dirty="0"/>
              <a:t>ways in which coronary heart </a:t>
            </a:r>
            <a:r>
              <a:rPr lang="en-US" sz="1580" dirty="0" smtClean="0"/>
              <a:t>disease may </a:t>
            </a:r>
            <a:r>
              <a:rPr lang="en-US" sz="1580" dirty="0"/>
              <a:t>be treated, limited to drug treatment </a:t>
            </a:r>
            <a:r>
              <a:rPr lang="en-US" sz="1580" dirty="0" smtClean="0"/>
              <a:t>with aspirin </a:t>
            </a:r>
            <a:r>
              <a:rPr lang="en-US" sz="1580" dirty="0"/>
              <a:t>and surgery (stents, angioplasty and bypass)</a:t>
            </a:r>
          </a:p>
        </p:txBody>
      </p:sp>
    </p:spTree>
    <p:extLst>
      <p:ext uri="{BB962C8B-B14F-4D97-AF65-F5344CB8AC3E}">
        <p14:creationId xmlns:p14="http://schemas.microsoft.com/office/powerpoint/2010/main" val="3383211"/>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 name="ISPRING_PRESENTATION_TITLE" val="Unit 09"/>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hemistry">
      <a:dk1>
        <a:sysClr val="windowText" lastClr="000000"/>
      </a:dk1>
      <a:lt1>
        <a:sysClr val="window" lastClr="FFFFFF"/>
      </a:lt1>
      <a:dk2>
        <a:srgbClr val="00B050"/>
      </a:dk2>
      <a:lt2>
        <a:srgbClr val="EEECE1"/>
      </a:lt2>
      <a:accent1>
        <a:srgbClr val="92D050"/>
      </a:accent1>
      <a:accent2>
        <a:srgbClr val="C0504D"/>
      </a:accent2>
      <a:accent3>
        <a:srgbClr val="9BBB59"/>
      </a:accent3>
      <a:accent4>
        <a:srgbClr val="8064A2"/>
      </a:accent4>
      <a:accent5>
        <a:srgbClr val="92D050"/>
      </a:accent5>
      <a:accent6>
        <a:srgbClr val="F79646"/>
      </a:accent6>
      <a:hlink>
        <a:srgbClr val="0D0476"/>
      </a:hlink>
      <a:folHlink>
        <a:srgbClr val="FF000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6DD945F-B7B0-4691-A0D0-E2EAD6DA23B3}">
  <ds:schemaRefs>
    <ds:schemaRef ds:uri="http://schemas.microsoft.com/office/2006/metadata/properties"/>
    <ds:schemaRef ds:uri="http://schemas.microsoft.com/office/2006/documentManagement/types"/>
    <ds:schemaRef ds:uri="http://www.w3.org/XML/1998/namespace"/>
    <ds:schemaRef ds:uri="http://purl.org/dc/dcmitype/"/>
    <ds:schemaRef ds:uri="http://purl.org/dc/elements/1.1/"/>
    <ds:schemaRef ds:uri="http://schemas.openxmlformats.org/package/2006/metadata/core-properties"/>
    <ds:schemaRef ds:uri="http://purl.org/dc/terms/"/>
  </ds:schemaRefs>
</ds:datastoreItem>
</file>

<file path=customXml/itemProps2.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E5A8F797-114D-47DC-A43E-E9D7D887189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52246</TotalTime>
  <Words>9786</Words>
  <Application>Microsoft Office PowerPoint</Application>
  <PresentationFormat>On-screen Show (4:3)</PresentationFormat>
  <Paragraphs>944</Paragraphs>
  <Slides>83</Slides>
  <Notes>83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83</vt:i4>
      </vt:variant>
    </vt:vector>
  </HeadingPairs>
  <TitlesOfParts>
    <vt:vector size="92" baseType="lpstr">
      <vt:lpstr>Arial</vt:lpstr>
      <vt:lpstr>Cairo SF</vt:lpstr>
      <vt:lpstr>Calibri</vt:lpstr>
      <vt:lpstr>Lucida Sans Unicode</vt:lpstr>
      <vt:lpstr>Verdana</vt:lpstr>
      <vt:lpstr>Wingdings</vt:lpstr>
      <vt:lpstr>Wingdings 2</vt:lpstr>
      <vt:lpstr>Wingdings 3</vt:lpstr>
      <vt:lpstr>Enderoth</vt:lpstr>
      <vt:lpstr>PowerPoint Presentation</vt:lpstr>
      <vt:lpstr>1 – Assessment Structure</vt:lpstr>
      <vt:lpstr>1 – Assessment Structure</vt:lpstr>
      <vt:lpstr>3 – Assessment Objectives</vt:lpstr>
      <vt:lpstr>3 – Assessment Objectives</vt:lpstr>
      <vt:lpstr>3 – Assessment Objectives</vt:lpstr>
      <vt:lpstr>3 - Assessment Objectives</vt:lpstr>
      <vt:lpstr>1 - Characteristics and classification of living organisms</vt:lpstr>
      <vt:lpstr>1 - Characteristics and classification of living organisms</vt:lpstr>
      <vt:lpstr>1 - Characteristics and classification of living organisms</vt:lpstr>
      <vt:lpstr>1 - Characteristics and classification of living organisms</vt:lpstr>
      <vt:lpstr>1 - Characteristics and classification of living organisms</vt:lpstr>
      <vt:lpstr>9.1 – Transport in Animals – Why is Blood Red?</vt:lpstr>
      <vt:lpstr>9.1 – Circulatory Systems</vt:lpstr>
      <vt:lpstr>9.1 – Oxygenating the Blood</vt:lpstr>
      <vt:lpstr>9.1 – Double and Single Circulatory Systems</vt:lpstr>
      <vt:lpstr>9.1 – Double and Single Circulatory Systems</vt:lpstr>
      <vt:lpstr>9.2 – The Heart</vt:lpstr>
      <vt:lpstr>9.2 – The Heart</vt:lpstr>
      <vt:lpstr>9.2 – The Heart</vt:lpstr>
      <vt:lpstr>9.2 – The Heart</vt:lpstr>
      <vt:lpstr>9.2 – The Heart – Coronary Arteries</vt:lpstr>
      <vt:lpstr>9.2 – The Heart – Coronary Arteries</vt:lpstr>
      <vt:lpstr>9.2 – The Heart – Coronary Arteries</vt:lpstr>
      <vt:lpstr>9.2 – The Heart – Coronary Arteries</vt:lpstr>
      <vt:lpstr>9.2 – The Heart – Coronary Arteries</vt:lpstr>
      <vt:lpstr>9.2 – The Heart – Coronary Arteries</vt:lpstr>
      <vt:lpstr>9.2 – The Heart – Coronary Arteries</vt:lpstr>
      <vt:lpstr>9.2 – The Heart – Coronary Arteries</vt:lpstr>
      <vt:lpstr>9.2 – The Heart – Coronary Arteries</vt:lpstr>
      <vt:lpstr>9.2 – The Heart – Coronary Arteries</vt:lpstr>
      <vt:lpstr>9.2 – The Heart – Heart beat</vt:lpstr>
      <vt:lpstr>9.2 – The Heart – Heart beat</vt:lpstr>
      <vt:lpstr>9.2 – The Heart – Heart beat</vt:lpstr>
      <vt:lpstr>9.2 – The Heart – Heart Valves</vt:lpstr>
      <vt:lpstr>9.2 – The Heart – Heart Valves</vt:lpstr>
      <vt:lpstr>9.3 – Blood Vessels</vt:lpstr>
      <vt:lpstr>9.3 – Blood Vessels - Arteries</vt:lpstr>
      <vt:lpstr>9.3 – Blood Vessels - Capillaries</vt:lpstr>
      <vt:lpstr>9.3 – Blood Vessels - Questions</vt:lpstr>
      <vt:lpstr>9.3 – Blood Vessels - Questions</vt:lpstr>
      <vt:lpstr>9.3 – Blood Vessels - Veins</vt:lpstr>
      <vt:lpstr>9.3 – Blood Vessels - Veins</vt:lpstr>
      <vt:lpstr>9.3 – Blood Vessels - Veins</vt:lpstr>
      <vt:lpstr>9.3 – Blood Vessels - Veins</vt:lpstr>
      <vt:lpstr>9.3 – Blood Vessels - Veins</vt:lpstr>
      <vt:lpstr>9.3 – Blood Vessels - Veins</vt:lpstr>
      <vt:lpstr>9.4 – Blood</vt:lpstr>
      <vt:lpstr>9.3 – Blood Vessels - Veins</vt:lpstr>
      <vt:lpstr>9.3 – Blood Vessels - Veins</vt:lpstr>
      <vt:lpstr>9.4 – Blood – Red Blood Cells</vt:lpstr>
      <vt:lpstr>9.4 – Blood – Red Blood Cells</vt:lpstr>
      <vt:lpstr>9.3 – Blood Vessels - Questions</vt:lpstr>
      <vt:lpstr>9.4 – Blood – White Blood Cells</vt:lpstr>
      <vt:lpstr>9.4 – Blood – White Blood Cells</vt:lpstr>
      <vt:lpstr>9.4 – Blood – White Blood Cells</vt:lpstr>
      <vt:lpstr>9.4 – Blood - Questions</vt:lpstr>
      <vt:lpstr>9.3 – Blood Vessels - Veins</vt:lpstr>
      <vt:lpstr>9.4 – Blood – White Blood Cells</vt:lpstr>
      <vt:lpstr>9.4 – Blood – White Blood Cells</vt:lpstr>
      <vt:lpstr>9.4 – Blood – Transport</vt:lpstr>
      <vt:lpstr>9.4 – Blood – Oxygen Transport</vt:lpstr>
      <vt:lpstr>9.4 – Blood – Oxygen Transport</vt:lpstr>
      <vt:lpstr>9.4 – Blood – Food Transport</vt:lpstr>
      <vt:lpstr>9.4 – Blood – Other Transport</vt:lpstr>
      <vt:lpstr>9.4 – Blood - Questions</vt:lpstr>
      <vt:lpstr>9.5 – Lymph and Tissue Fluid</vt:lpstr>
      <vt:lpstr>9.5 – Lymph and Tissue Fluid</vt:lpstr>
      <vt:lpstr>9.5 – Lymph and Tissue Fluid</vt:lpstr>
      <vt:lpstr>9.5 – Lymph and Tissue Fluid</vt:lpstr>
      <vt:lpstr>9.5 – Lymph and Tissue Fluid</vt:lpstr>
      <vt:lpstr>9.5 – Lymph and Tissue Fluid</vt:lpstr>
      <vt:lpstr>9.5 – Lymph and Tissue Fluid</vt:lpstr>
      <vt:lpstr>9 – End of Chapter Questions</vt:lpstr>
      <vt:lpstr>9 – End of Chapter Questions</vt:lpstr>
      <vt:lpstr>9 – End of Chapter Questions</vt:lpstr>
      <vt:lpstr>9 – End of Chapter Questions</vt:lpstr>
      <vt:lpstr>9.1 – Workbook Questions</vt:lpstr>
      <vt:lpstr>9.2 – Workbook Exercise – The heart in a Fetus</vt:lpstr>
      <vt:lpstr>9.3 – Workbook Exercise – Double and Single Circulatory Systems</vt:lpstr>
      <vt:lpstr>9.3 – Workbook Exercise – Double and Single Circulatory Systems</vt:lpstr>
      <vt:lpstr>9.3 – Workbook Exercise – Double and Single Circulatory Systems</vt:lpstr>
      <vt:lpstr>9.3 – Workbook Exercise – Double and Single Circulatory Systems</vt:lpstr>
    </vt:vector>
  </TitlesOfParts>
  <Manager>Enderoth</Manager>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09</dc:title>
  <dc:subject>Travel and Tourism</dc:subject>
  <dc:creator>Enderoth</dc:creator>
  <cp:keywords>Unit 09 – Transport in Animals</cp:keywords>
  <cp:lastModifiedBy>Stephen Rafferty</cp:lastModifiedBy>
  <cp:revision>1766</cp:revision>
  <cp:lastPrinted>2014-01-22T18:25:48Z</cp:lastPrinted>
  <dcterms:created xsi:type="dcterms:W3CDTF">2008-03-12T11:01:44Z</dcterms:created>
  <dcterms:modified xsi:type="dcterms:W3CDTF">2018-08-13T15:57:05Z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